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theme/theme6.xml" ContentType="application/vnd.openxmlformats-officedocument.theme+xml"/>
  <Override PartName="/ppt/slideLayouts/slideLayout12.xml" ContentType="application/vnd.openxmlformats-officedocument.presentationml.slideLayout+xml"/>
  <Override PartName="/ppt/theme/theme7.xml" ContentType="application/vnd.openxmlformats-officedocument.theme+xml"/>
  <Override PartName="/ppt/slideLayouts/slideLayout13.xml" ContentType="application/vnd.openxmlformats-officedocument.presentationml.slideLayout+xml"/>
  <Override PartName="/ppt/theme/theme8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9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668" r:id="rId3"/>
    <p:sldMasterId id="2147483670" r:id="rId4"/>
    <p:sldMasterId id="2147483672" r:id="rId5"/>
    <p:sldMasterId id="2147483674" r:id="rId6"/>
    <p:sldMasterId id="2147483691" r:id="rId7"/>
    <p:sldMasterId id="2147483676" r:id="rId8"/>
    <p:sldMasterId id="2147483678" r:id="rId9"/>
    <p:sldMasterId id="2147483680" r:id="rId10"/>
  </p:sldMasterIdLst>
  <p:notesMasterIdLst>
    <p:notesMasterId r:id="rId62"/>
  </p:notesMasterIdLst>
  <p:sldIdLst>
    <p:sldId id="273" r:id="rId11"/>
    <p:sldId id="533" r:id="rId12"/>
    <p:sldId id="569" r:id="rId13"/>
    <p:sldId id="578" r:id="rId14"/>
    <p:sldId id="603" r:id="rId15"/>
    <p:sldId id="571" r:id="rId16"/>
    <p:sldId id="599" r:id="rId17"/>
    <p:sldId id="600" r:id="rId18"/>
    <p:sldId id="601" r:id="rId19"/>
    <p:sldId id="602" r:id="rId20"/>
    <p:sldId id="575" r:id="rId21"/>
    <p:sldId id="598" r:id="rId22"/>
    <p:sldId id="615" r:id="rId23"/>
    <p:sldId id="611" r:id="rId24"/>
    <p:sldId id="612" r:id="rId25"/>
    <p:sldId id="576" r:id="rId26"/>
    <p:sldId id="618" r:id="rId27"/>
    <p:sldId id="579" r:id="rId28"/>
    <p:sldId id="574" r:id="rId29"/>
    <p:sldId id="593" r:id="rId30"/>
    <p:sldId id="594" r:id="rId31"/>
    <p:sldId id="622" r:id="rId32"/>
    <p:sldId id="623" r:id="rId33"/>
    <p:sldId id="595" r:id="rId34"/>
    <p:sldId id="606" r:id="rId35"/>
    <p:sldId id="582" r:id="rId36"/>
    <p:sldId id="607" r:id="rId37"/>
    <p:sldId id="604" r:id="rId38"/>
    <p:sldId id="577" r:id="rId39"/>
    <p:sldId id="610" r:id="rId40"/>
    <p:sldId id="608" r:id="rId41"/>
    <p:sldId id="616" r:id="rId42"/>
    <p:sldId id="609" r:id="rId43"/>
    <p:sldId id="591" r:id="rId44"/>
    <p:sldId id="605" r:id="rId45"/>
    <p:sldId id="587" r:id="rId46"/>
    <p:sldId id="588" r:id="rId47"/>
    <p:sldId id="584" r:id="rId48"/>
    <p:sldId id="589" r:id="rId49"/>
    <p:sldId id="585" r:id="rId50"/>
    <p:sldId id="596" r:id="rId51"/>
    <p:sldId id="586" r:id="rId52"/>
    <p:sldId id="597" r:id="rId53"/>
    <p:sldId id="627" r:id="rId54"/>
    <p:sldId id="619" r:id="rId55"/>
    <p:sldId id="621" r:id="rId56"/>
    <p:sldId id="620" r:id="rId57"/>
    <p:sldId id="626" r:id="rId58"/>
    <p:sldId id="590" r:id="rId59"/>
    <p:sldId id="624" r:id="rId60"/>
    <p:sldId id="625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CC0066"/>
    <a:srgbClr val="0000FF"/>
    <a:srgbClr val="007E39"/>
    <a:srgbClr val="00FF00"/>
    <a:srgbClr val="0000CD"/>
    <a:srgbClr val="FFDC6D"/>
    <a:srgbClr val="00FFCC"/>
    <a:srgbClr val="FFCCFF"/>
    <a:srgbClr val="00A8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3911" autoAdjust="0"/>
  </p:normalViewPr>
  <p:slideViewPr>
    <p:cSldViewPr>
      <p:cViewPr varScale="1">
        <p:scale>
          <a:sx n="66" d="100"/>
          <a:sy n="66" d="100"/>
        </p:scale>
        <p:origin x="78" y="5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26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slide" Target="slides/slide40.xml"/><Relationship Id="rId55" Type="http://schemas.openxmlformats.org/officeDocument/2006/relationships/slide" Target="slides/slide45.xml"/><Relationship Id="rId63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slide" Target="slides/slide43.xml"/><Relationship Id="rId58" Type="http://schemas.openxmlformats.org/officeDocument/2006/relationships/slide" Target="slides/slide48.xml"/><Relationship Id="rId66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slide" Target="slides/slide47.xml"/><Relationship Id="rId61" Type="http://schemas.openxmlformats.org/officeDocument/2006/relationships/slide" Target="slides/slide5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slide" Target="slides/slide50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slide" Target="slides/slide46.xml"/><Relationship Id="rId64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slide" Target="slides/slide4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jeroo\Desktop\EICPAPER\layers%20vs%20eta%20update%201_21_202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sz="1600">
                <a:solidFill>
                  <a:sysClr val="windowText" lastClr="000000"/>
                </a:solidFill>
              </a:rPr>
              <a:t>Layers Traversed vs </a:t>
            </a:r>
            <a:r>
              <a:rPr lang="en-US" sz="1600" b="0" i="0" baseline="0">
                <a:solidFill>
                  <a:sysClr val="windowText" lastClr="000000"/>
                </a:solidFill>
                <a:effectLst/>
              </a:rPr>
              <a:t>|η|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Sheet1!$I$537</c:f>
              <c:strCache>
                <c:ptCount val="1"/>
                <c:pt idx="0">
                  <c:v>eta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chemeClr val="tx1"/>
              </a:solidFill>
              <a:ln w="6350">
                <a:solidFill>
                  <a:schemeClr val="tx1"/>
                </a:solidFill>
              </a:ln>
              <a:effectLst/>
            </c:spPr>
          </c:marker>
          <c:dPt>
            <c:idx val="1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E53E-4269-A98C-CB4FC88724E0}"/>
              </c:ext>
            </c:extLst>
          </c:dPt>
          <c:dPt>
            <c:idx val="3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E53E-4269-A98C-CB4FC88724E0}"/>
              </c:ext>
            </c:extLst>
          </c:dPt>
          <c:dPt>
            <c:idx val="5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E53E-4269-A98C-CB4FC88724E0}"/>
              </c:ext>
            </c:extLst>
          </c:dPt>
          <c:dPt>
            <c:idx val="7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E53E-4269-A98C-CB4FC88724E0}"/>
              </c:ext>
            </c:extLst>
          </c:dPt>
          <c:dPt>
            <c:idx val="9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E53E-4269-A98C-CB4FC88724E0}"/>
              </c:ext>
            </c:extLst>
          </c:dPt>
          <c:dPt>
            <c:idx val="11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5-E53E-4269-A98C-CB4FC88724E0}"/>
              </c:ext>
            </c:extLst>
          </c:dPt>
          <c:dPt>
            <c:idx val="13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6-E53E-4269-A98C-CB4FC88724E0}"/>
              </c:ext>
            </c:extLst>
          </c:dPt>
          <c:dPt>
            <c:idx val="14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7-E53E-4269-A98C-CB4FC88724E0}"/>
              </c:ext>
            </c:extLst>
          </c:dPt>
          <c:dPt>
            <c:idx val="15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8-E53E-4269-A98C-CB4FC88724E0}"/>
              </c:ext>
            </c:extLst>
          </c:dPt>
          <c:dPt>
            <c:idx val="17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9-E53E-4269-A98C-CB4FC88724E0}"/>
              </c:ext>
            </c:extLst>
          </c:dPt>
          <c:dPt>
            <c:idx val="19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A-E53E-4269-A98C-CB4FC88724E0}"/>
              </c:ext>
            </c:extLst>
          </c:dPt>
          <c:dPt>
            <c:idx val="31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B-E53E-4269-A98C-CB4FC88724E0}"/>
              </c:ext>
            </c:extLst>
          </c:dPt>
          <c:dPt>
            <c:idx val="33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C-E53E-4269-A98C-CB4FC88724E0}"/>
              </c:ext>
            </c:extLst>
          </c:dPt>
          <c:dPt>
            <c:idx val="35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D-E53E-4269-A98C-CB4FC88724E0}"/>
              </c:ext>
            </c:extLst>
          </c:dPt>
          <c:dPt>
            <c:idx val="37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E-E53E-4269-A98C-CB4FC88724E0}"/>
              </c:ext>
            </c:extLst>
          </c:dPt>
          <c:dPt>
            <c:idx val="39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F-E53E-4269-A98C-CB4FC88724E0}"/>
              </c:ext>
            </c:extLst>
          </c:dPt>
          <c:dPt>
            <c:idx val="41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0-E53E-4269-A98C-CB4FC88724E0}"/>
              </c:ext>
            </c:extLst>
          </c:dPt>
          <c:dPt>
            <c:idx val="43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1-E53E-4269-A98C-CB4FC88724E0}"/>
              </c:ext>
            </c:extLst>
          </c:dPt>
          <c:dPt>
            <c:idx val="44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2-E53E-4269-A98C-CB4FC88724E0}"/>
              </c:ext>
            </c:extLst>
          </c:dPt>
          <c:dPt>
            <c:idx val="45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3-E53E-4269-A98C-CB4FC88724E0}"/>
              </c:ext>
            </c:extLst>
          </c:dPt>
          <c:dPt>
            <c:idx val="47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4-E53E-4269-A98C-CB4FC88724E0}"/>
              </c:ext>
            </c:extLst>
          </c:dPt>
          <c:dPt>
            <c:idx val="49"/>
            <c:marker>
              <c:symbol val="circle"/>
              <c:size val="3"/>
              <c:spPr>
                <a:solidFill>
                  <a:srgbClr val="FF0000"/>
                </a:solidFill>
                <a:ln w="6350"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15-E53E-4269-A98C-CB4FC88724E0}"/>
              </c:ext>
            </c:extLst>
          </c:dPt>
          <c:errBars>
            <c:errDir val="x"/>
            <c:errBarType val="both"/>
            <c:errValType val="cust"/>
            <c:noEndCap val="0"/>
            <c:plus>
              <c:numRef>
                <c:f>Sheet1!$J$538:$J$598</c:f>
                <c:numCache>
                  <c:formatCode>General</c:formatCode>
                  <c:ptCount val="61"/>
                  <c:pt idx="0">
                    <c:v>0</c:v>
                  </c:pt>
                  <c:pt idx="1">
                    <c:v>9.0884308076401809E-4</c:v>
                  </c:pt>
                  <c:pt idx="2">
                    <c:v>1.3413068025276724E-3</c:v>
                  </c:pt>
                  <c:pt idx="3">
                    <c:v>2.928932188134525E-2</c:v>
                  </c:pt>
                  <c:pt idx="4">
                    <c:v>1.9359248612597065E-3</c:v>
                  </c:pt>
                  <c:pt idx="5">
                    <c:v>2.1352686070013394E-3</c:v>
                  </c:pt>
                  <c:pt idx="6">
                    <c:v>2.9341250624283616E-3</c:v>
                  </c:pt>
                  <c:pt idx="7">
                    <c:v>3.6436269466838026E-3</c:v>
                  </c:pt>
                  <c:pt idx="8">
                    <c:v>4.7356851606986956E-3</c:v>
                  </c:pt>
                  <c:pt idx="9">
                    <c:v>8.3063967568077785E-3</c:v>
                  </c:pt>
                  <c:pt idx="10">
                    <c:v>8.3063981179804444E-3</c:v>
                  </c:pt>
                  <c:pt idx="11">
                    <c:v>1.6322992677733728E-2</c:v>
                  </c:pt>
                  <c:pt idx="12">
                    <c:v>1.8350288292443468E-2</c:v>
                  </c:pt>
                  <c:pt idx="13">
                    <c:v>2.1501915133164413E-2</c:v>
                  </c:pt>
                  <c:pt idx="14">
                    <c:v>1.9362420628057014E-2</c:v>
                  </c:pt>
                  <c:pt idx="15">
                    <c:v>2.4410325378648262E-2</c:v>
                  </c:pt>
                  <c:pt idx="16">
                    <c:v>2.4224500012690362E-2</c:v>
                  </c:pt>
                  <c:pt idx="17">
                    <c:v>2.9002455769442111E-2</c:v>
                  </c:pt>
                  <c:pt idx="18">
                    <c:v>3.3313896324560437E-2</c:v>
                  </c:pt>
                  <c:pt idx="19">
                    <c:v>4.0263105418469808E-2</c:v>
                  </c:pt>
                  <c:pt idx="20">
                    <c:v>4.3444991424161507E-2</c:v>
                  </c:pt>
                  <c:pt idx="21">
                    <c:v>4.6947788099437726E-2</c:v>
                  </c:pt>
                  <c:pt idx="22">
                    <c:v>5.3818257414827306E-2</c:v>
                  </c:pt>
                  <c:pt idx="23">
                    <c:v>5.8066524084530335E-2</c:v>
                  </c:pt>
                  <c:pt idx="24">
                    <c:v>6.7859364842539044E-2</c:v>
                  </c:pt>
                  <c:pt idx="25">
                    <c:v>7.7006240099913317E-2</c:v>
                  </c:pt>
                  <c:pt idx="26">
                    <c:v>8.7675526438729695E-2</c:v>
                  </c:pt>
                  <c:pt idx="27">
                    <c:v>0.11396452248595938</c:v>
                  </c:pt>
                  <c:pt idx="28">
                    <c:v>0.11753882865347441</c:v>
                  </c:pt>
                  <c:pt idx="29">
                    <c:v>0.12616182349953986</c:v>
                  </c:pt>
                  <c:pt idx="30">
                    <c:v>0.20895961441156388</c:v>
                  </c:pt>
                  <c:pt idx="31">
                    <c:v>9.0884308076401809E-4</c:v>
                  </c:pt>
                  <c:pt idx="32">
                    <c:v>1.3413068025276724E-3</c:v>
                  </c:pt>
                  <c:pt idx="33">
                    <c:v>2.928932188134525E-2</c:v>
                  </c:pt>
                  <c:pt idx="34">
                    <c:v>1.9359248612597065E-3</c:v>
                  </c:pt>
                  <c:pt idx="35">
                    <c:v>2.1352686070013394E-3</c:v>
                  </c:pt>
                  <c:pt idx="36">
                    <c:v>2.9341250624283616E-3</c:v>
                  </c:pt>
                  <c:pt idx="37">
                    <c:v>3.6436269466838026E-3</c:v>
                  </c:pt>
                  <c:pt idx="38">
                    <c:v>4.7356851606986956E-3</c:v>
                  </c:pt>
                  <c:pt idx="39">
                    <c:v>8.3063967568077785E-3</c:v>
                  </c:pt>
                  <c:pt idx="40">
                    <c:v>8.3063981179804444E-3</c:v>
                  </c:pt>
                  <c:pt idx="41">
                    <c:v>1.6322992677733728E-2</c:v>
                  </c:pt>
                  <c:pt idx="42">
                    <c:v>1.8350288292443468E-2</c:v>
                  </c:pt>
                  <c:pt idx="43">
                    <c:v>2.1501915133164413E-2</c:v>
                  </c:pt>
                  <c:pt idx="44">
                    <c:v>1.9362420628057014E-2</c:v>
                  </c:pt>
                  <c:pt idx="45">
                    <c:v>2.4410325378648262E-2</c:v>
                  </c:pt>
                  <c:pt idx="46">
                    <c:v>2.4224500012690362E-2</c:v>
                  </c:pt>
                  <c:pt idx="47">
                    <c:v>2.9002455769442111E-2</c:v>
                  </c:pt>
                  <c:pt idx="48">
                    <c:v>3.3313896324560437E-2</c:v>
                  </c:pt>
                  <c:pt idx="49">
                    <c:v>4.0263105418469808E-2</c:v>
                  </c:pt>
                  <c:pt idx="50">
                    <c:v>4.3444991424161507E-2</c:v>
                  </c:pt>
                  <c:pt idx="51">
                    <c:v>4.6947788099437726E-2</c:v>
                  </c:pt>
                  <c:pt idx="52">
                    <c:v>5.3818257414827306E-2</c:v>
                  </c:pt>
                  <c:pt idx="53">
                    <c:v>5.8066524084530335E-2</c:v>
                  </c:pt>
                  <c:pt idx="54">
                    <c:v>6.7859364842539044E-2</c:v>
                  </c:pt>
                  <c:pt idx="55">
                    <c:v>7.7006240099913317E-2</c:v>
                  </c:pt>
                  <c:pt idx="56">
                    <c:v>8.7675526438729695E-2</c:v>
                  </c:pt>
                  <c:pt idx="57">
                    <c:v>0.11396452248595938</c:v>
                  </c:pt>
                  <c:pt idx="58">
                    <c:v>0.11753882865347441</c:v>
                  </c:pt>
                  <c:pt idx="59">
                    <c:v>0.12616182349953986</c:v>
                  </c:pt>
                  <c:pt idx="60">
                    <c:v>0.20895961441156388</c:v>
                  </c:pt>
                </c:numCache>
              </c:numRef>
            </c:plus>
            <c:minus>
              <c:numRef>
                <c:f>Sheet1!$J$538:$J$598</c:f>
                <c:numCache>
                  <c:formatCode>General</c:formatCode>
                  <c:ptCount val="61"/>
                  <c:pt idx="0">
                    <c:v>0</c:v>
                  </c:pt>
                  <c:pt idx="1">
                    <c:v>9.0884308076401809E-4</c:v>
                  </c:pt>
                  <c:pt idx="2">
                    <c:v>1.3413068025276724E-3</c:v>
                  </c:pt>
                  <c:pt idx="3">
                    <c:v>2.928932188134525E-2</c:v>
                  </c:pt>
                  <c:pt idx="4">
                    <c:v>1.9359248612597065E-3</c:v>
                  </c:pt>
                  <c:pt idx="5">
                    <c:v>2.1352686070013394E-3</c:v>
                  </c:pt>
                  <c:pt idx="6">
                    <c:v>2.9341250624283616E-3</c:v>
                  </c:pt>
                  <c:pt idx="7">
                    <c:v>3.6436269466838026E-3</c:v>
                  </c:pt>
                  <c:pt idx="8">
                    <c:v>4.7356851606986956E-3</c:v>
                  </c:pt>
                  <c:pt idx="9">
                    <c:v>8.3063967568077785E-3</c:v>
                  </c:pt>
                  <c:pt idx="10">
                    <c:v>8.3063981179804444E-3</c:v>
                  </c:pt>
                  <c:pt idx="11">
                    <c:v>1.6322992677733728E-2</c:v>
                  </c:pt>
                  <c:pt idx="12">
                    <c:v>1.8350288292443468E-2</c:v>
                  </c:pt>
                  <c:pt idx="13">
                    <c:v>2.1501915133164413E-2</c:v>
                  </c:pt>
                  <c:pt idx="14">
                    <c:v>1.9362420628057014E-2</c:v>
                  </c:pt>
                  <c:pt idx="15">
                    <c:v>2.4410325378648262E-2</c:v>
                  </c:pt>
                  <c:pt idx="16">
                    <c:v>2.4224500012690362E-2</c:v>
                  </c:pt>
                  <c:pt idx="17">
                    <c:v>2.9002455769442111E-2</c:v>
                  </c:pt>
                  <c:pt idx="18">
                    <c:v>3.3313896324560437E-2</c:v>
                  </c:pt>
                  <c:pt idx="19">
                    <c:v>4.0263105418469808E-2</c:v>
                  </c:pt>
                  <c:pt idx="20">
                    <c:v>4.3444991424161507E-2</c:v>
                  </c:pt>
                  <c:pt idx="21">
                    <c:v>4.6947788099437726E-2</c:v>
                  </c:pt>
                  <c:pt idx="22">
                    <c:v>5.3818257414827306E-2</c:v>
                  </c:pt>
                  <c:pt idx="23">
                    <c:v>5.8066524084530335E-2</c:v>
                  </c:pt>
                  <c:pt idx="24">
                    <c:v>6.7859364842539044E-2</c:v>
                  </c:pt>
                  <c:pt idx="25">
                    <c:v>7.7006240099913317E-2</c:v>
                  </c:pt>
                  <c:pt idx="26">
                    <c:v>8.7675526438729695E-2</c:v>
                  </c:pt>
                  <c:pt idx="27">
                    <c:v>0.11396452248595938</c:v>
                  </c:pt>
                  <c:pt idx="28">
                    <c:v>0.11753882865347441</c:v>
                  </c:pt>
                  <c:pt idx="29">
                    <c:v>0.12616182349953986</c:v>
                  </c:pt>
                  <c:pt idx="30">
                    <c:v>0.20895961441156388</c:v>
                  </c:pt>
                  <c:pt idx="31">
                    <c:v>9.0884308076401809E-4</c:v>
                  </c:pt>
                  <c:pt idx="32">
                    <c:v>1.3413068025276724E-3</c:v>
                  </c:pt>
                  <c:pt idx="33">
                    <c:v>2.928932188134525E-2</c:v>
                  </c:pt>
                  <c:pt idx="34">
                    <c:v>1.9359248612597065E-3</c:v>
                  </c:pt>
                  <c:pt idx="35">
                    <c:v>2.1352686070013394E-3</c:v>
                  </c:pt>
                  <c:pt idx="36">
                    <c:v>2.9341250624283616E-3</c:v>
                  </c:pt>
                  <c:pt idx="37">
                    <c:v>3.6436269466838026E-3</c:v>
                  </c:pt>
                  <c:pt idx="38">
                    <c:v>4.7356851606986956E-3</c:v>
                  </c:pt>
                  <c:pt idx="39">
                    <c:v>8.3063967568077785E-3</c:v>
                  </c:pt>
                  <c:pt idx="40">
                    <c:v>8.3063981179804444E-3</c:v>
                  </c:pt>
                  <c:pt idx="41">
                    <c:v>1.6322992677733728E-2</c:v>
                  </c:pt>
                  <c:pt idx="42">
                    <c:v>1.8350288292443468E-2</c:v>
                  </c:pt>
                  <c:pt idx="43">
                    <c:v>2.1501915133164413E-2</c:v>
                  </c:pt>
                  <c:pt idx="44">
                    <c:v>1.9362420628057014E-2</c:v>
                  </c:pt>
                  <c:pt idx="45">
                    <c:v>2.4410325378648262E-2</c:v>
                  </c:pt>
                  <c:pt idx="46">
                    <c:v>2.4224500012690362E-2</c:v>
                  </c:pt>
                  <c:pt idx="47">
                    <c:v>2.9002455769442111E-2</c:v>
                  </c:pt>
                  <c:pt idx="48">
                    <c:v>3.3313896324560437E-2</c:v>
                  </c:pt>
                  <c:pt idx="49">
                    <c:v>4.0263105418469808E-2</c:v>
                  </c:pt>
                  <c:pt idx="50">
                    <c:v>4.3444991424161507E-2</c:v>
                  </c:pt>
                  <c:pt idx="51">
                    <c:v>4.6947788099437726E-2</c:v>
                  </c:pt>
                  <c:pt idx="52">
                    <c:v>5.3818257414827306E-2</c:v>
                  </c:pt>
                  <c:pt idx="53">
                    <c:v>5.8066524084530335E-2</c:v>
                  </c:pt>
                  <c:pt idx="54">
                    <c:v>6.7859364842539044E-2</c:v>
                  </c:pt>
                  <c:pt idx="55">
                    <c:v>7.7006240099913317E-2</c:v>
                  </c:pt>
                  <c:pt idx="56">
                    <c:v>8.7675526438729695E-2</c:v>
                  </c:pt>
                  <c:pt idx="57">
                    <c:v>0.11396452248595938</c:v>
                  </c:pt>
                  <c:pt idx="58">
                    <c:v>0.11753882865347441</c:v>
                  </c:pt>
                  <c:pt idx="59">
                    <c:v>0.12616182349953986</c:v>
                  </c:pt>
                  <c:pt idx="60">
                    <c:v>0.20895961441156388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Sheet1!$I$538:$I$598</c:f>
              <c:numCache>
                <c:formatCode>General</c:formatCode>
                <c:ptCount val="61"/>
                <c:pt idx="0">
                  <c:v>0</c:v>
                </c:pt>
                <c:pt idx="1">
                  <c:v>0.22492247575446667</c:v>
                </c:pt>
                <c:pt idx="2">
                  <c:v>0.25899641995973205</c:v>
                </c:pt>
                <c:pt idx="3">
                  <c:v>0.88137358701954305</c:v>
                </c:pt>
                <c:pt idx="4">
                  <c:v>0.29633981574443408</c:v>
                </c:pt>
                <c:pt idx="5">
                  <c:v>0.30729287251512044</c:v>
                </c:pt>
                <c:pt idx="6">
                  <c:v>0.34603491464653136</c:v>
                </c:pt>
                <c:pt idx="7">
                  <c:v>0.37557587237982004</c:v>
                </c:pt>
                <c:pt idx="8">
                  <c:v>0.4152420783086721</c:v>
                </c:pt>
                <c:pt idx="9">
                  <c:v>0.51774575156253111</c:v>
                </c:pt>
                <c:pt idx="10">
                  <c:v>0.51774578551042982</c:v>
                </c:pt>
                <c:pt idx="11">
                  <c:v>0.68344872344062102</c:v>
                </c:pt>
                <c:pt idx="12">
                  <c:v>0.71834119495031301</c:v>
                </c:pt>
                <c:pt idx="13">
                  <c:v>0.76911482539873821</c:v>
                </c:pt>
                <c:pt idx="14">
                  <c:v>0.73506819782401067</c:v>
                </c:pt>
                <c:pt idx="15">
                  <c:v>0.81294538922915405</c:v>
                </c:pt>
                <c:pt idx="16">
                  <c:v>0.81022016812468589</c:v>
                </c:pt>
                <c:pt idx="17">
                  <c:v>0.87750214116298364</c:v>
                </c:pt>
                <c:pt idx="18">
                  <c:v>0.9339781099606127</c:v>
                </c:pt>
                <c:pt idx="19">
                  <c:v>1.0184442075572442</c:v>
                </c:pt>
                <c:pt idx="20">
                  <c:v>1.0548907017925333</c:v>
                </c:pt>
                <c:pt idx="21">
                  <c:v>1.0936292738861773</c:v>
                </c:pt>
                <c:pt idx="22">
                  <c:v>1.1659140748826495</c:v>
                </c:pt>
                <c:pt idx="23">
                  <c:v>1.2084460793320411</c:v>
                </c:pt>
                <c:pt idx="24">
                  <c:v>1.3010721904238858</c:v>
                </c:pt>
                <c:pt idx="25">
                  <c:v>1.3816608951659255</c:v>
                </c:pt>
                <c:pt idx="26">
                  <c:v>1.4694607814118825</c:v>
                </c:pt>
                <c:pt idx="27">
                  <c:v>1.6623132180694304</c:v>
                </c:pt>
                <c:pt idx="28">
                  <c:v>1.6863197922665523</c:v>
                </c:pt>
                <c:pt idx="29">
                  <c:v>1.7423263996044698</c:v>
                </c:pt>
                <c:pt idx="30">
                  <c:v>2.1750560659655127</c:v>
                </c:pt>
                <c:pt idx="31">
                  <c:v>-0.224922475754467</c:v>
                </c:pt>
                <c:pt idx="32">
                  <c:v>-0.25899641995973199</c:v>
                </c:pt>
                <c:pt idx="33">
                  <c:v>-0.88137358701954305</c:v>
                </c:pt>
                <c:pt idx="34">
                  <c:v>-0.29633981574443402</c:v>
                </c:pt>
                <c:pt idx="35">
                  <c:v>-0.30729287251512</c:v>
                </c:pt>
                <c:pt idx="36">
                  <c:v>-0.34603491464653102</c:v>
                </c:pt>
                <c:pt idx="37">
                  <c:v>-0.37557587237981999</c:v>
                </c:pt>
                <c:pt idx="38">
                  <c:v>-0.41524207830867199</c:v>
                </c:pt>
                <c:pt idx="39">
                  <c:v>-0.517745751562531</c:v>
                </c:pt>
                <c:pt idx="40">
                  <c:v>-0.51774578551043005</c:v>
                </c:pt>
                <c:pt idx="41">
                  <c:v>-0.68344872344062102</c:v>
                </c:pt>
                <c:pt idx="42">
                  <c:v>-0.71834119495031301</c:v>
                </c:pt>
                <c:pt idx="43">
                  <c:v>-0.76911482539873799</c:v>
                </c:pt>
                <c:pt idx="44">
                  <c:v>-0.735068197824011</c:v>
                </c:pt>
                <c:pt idx="45">
                  <c:v>-0.81294538922915405</c:v>
                </c:pt>
                <c:pt idx="46">
                  <c:v>-0.810220168124686</c:v>
                </c:pt>
                <c:pt idx="47">
                  <c:v>-0.87750214116298397</c:v>
                </c:pt>
                <c:pt idx="48">
                  <c:v>-0.93397810996061303</c:v>
                </c:pt>
                <c:pt idx="49">
                  <c:v>-1.01844420755724</c:v>
                </c:pt>
                <c:pt idx="50">
                  <c:v>-1.05489070179253</c:v>
                </c:pt>
                <c:pt idx="51">
                  <c:v>-1.0936292738861799</c:v>
                </c:pt>
                <c:pt idx="52">
                  <c:v>-1.16591407488265</c:v>
                </c:pt>
                <c:pt idx="53">
                  <c:v>-1.20844607933204</c:v>
                </c:pt>
                <c:pt idx="54">
                  <c:v>-1.30107219042389</c:v>
                </c:pt>
                <c:pt idx="55">
                  <c:v>-1.3816608951659299</c:v>
                </c:pt>
                <c:pt idx="56">
                  <c:v>-1.4694607814118801</c:v>
                </c:pt>
                <c:pt idx="57">
                  <c:v>-1.66231321806943</c:v>
                </c:pt>
                <c:pt idx="58">
                  <c:v>-1.68631979226655</c:v>
                </c:pt>
                <c:pt idx="59">
                  <c:v>-1.74232639960447</c:v>
                </c:pt>
                <c:pt idx="60">
                  <c:v>-2.17505606596551</c:v>
                </c:pt>
              </c:numCache>
            </c:numRef>
          </c:xVal>
          <c:yVal>
            <c:numRef>
              <c:f>Sheet1!$H$538:$H$598</c:f>
              <c:numCache>
                <c:formatCode>General</c:formatCode>
                <c:ptCount val="61"/>
                <c:pt idx="0">
                  <c:v>6</c:v>
                </c:pt>
                <c:pt idx="1">
                  <c:v>7</c:v>
                </c:pt>
                <c:pt idx="2">
                  <c:v>6</c:v>
                </c:pt>
                <c:pt idx="3">
                  <c:v>7</c:v>
                </c:pt>
                <c:pt idx="4">
                  <c:v>6</c:v>
                </c:pt>
                <c:pt idx="5">
                  <c:v>7</c:v>
                </c:pt>
                <c:pt idx="6">
                  <c:v>6</c:v>
                </c:pt>
                <c:pt idx="7">
                  <c:v>7</c:v>
                </c:pt>
                <c:pt idx="8">
                  <c:v>6</c:v>
                </c:pt>
                <c:pt idx="9">
                  <c:v>7</c:v>
                </c:pt>
                <c:pt idx="10">
                  <c:v>6</c:v>
                </c:pt>
                <c:pt idx="11">
                  <c:v>7</c:v>
                </c:pt>
                <c:pt idx="12">
                  <c:v>6</c:v>
                </c:pt>
                <c:pt idx="13">
                  <c:v>7</c:v>
                </c:pt>
                <c:pt idx="14">
                  <c:v>8</c:v>
                </c:pt>
                <c:pt idx="15">
                  <c:v>7</c:v>
                </c:pt>
                <c:pt idx="16">
                  <c:v>6</c:v>
                </c:pt>
                <c:pt idx="17">
                  <c:v>7</c:v>
                </c:pt>
                <c:pt idx="18">
                  <c:v>6</c:v>
                </c:pt>
                <c:pt idx="19">
                  <c:v>7</c:v>
                </c:pt>
                <c:pt idx="20">
                  <c:v>6</c:v>
                </c:pt>
                <c:pt idx="21">
                  <c:v>5</c:v>
                </c:pt>
                <c:pt idx="22">
                  <c:v>4</c:v>
                </c:pt>
                <c:pt idx="23">
                  <c:v>5</c:v>
                </c:pt>
                <c:pt idx="24">
                  <c:v>4</c:v>
                </c:pt>
                <c:pt idx="25">
                  <c:v>3</c:v>
                </c:pt>
                <c:pt idx="26">
                  <c:v>2</c:v>
                </c:pt>
                <c:pt idx="27">
                  <c:v>3</c:v>
                </c:pt>
                <c:pt idx="28">
                  <c:v>2</c:v>
                </c:pt>
                <c:pt idx="29">
                  <c:v>1</c:v>
                </c:pt>
                <c:pt idx="30">
                  <c:v>0</c:v>
                </c:pt>
                <c:pt idx="31">
                  <c:v>7</c:v>
                </c:pt>
                <c:pt idx="32">
                  <c:v>6</c:v>
                </c:pt>
                <c:pt idx="33">
                  <c:v>7</c:v>
                </c:pt>
                <c:pt idx="34">
                  <c:v>6</c:v>
                </c:pt>
                <c:pt idx="35">
                  <c:v>7</c:v>
                </c:pt>
                <c:pt idx="36">
                  <c:v>6</c:v>
                </c:pt>
                <c:pt idx="37">
                  <c:v>7</c:v>
                </c:pt>
                <c:pt idx="38">
                  <c:v>6</c:v>
                </c:pt>
                <c:pt idx="39">
                  <c:v>7</c:v>
                </c:pt>
                <c:pt idx="40">
                  <c:v>6</c:v>
                </c:pt>
                <c:pt idx="41">
                  <c:v>7</c:v>
                </c:pt>
                <c:pt idx="42">
                  <c:v>6</c:v>
                </c:pt>
                <c:pt idx="43">
                  <c:v>7</c:v>
                </c:pt>
                <c:pt idx="44">
                  <c:v>8</c:v>
                </c:pt>
                <c:pt idx="45">
                  <c:v>7</c:v>
                </c:pt>
                <c:pt idx="46">
                  <c:v>6</c:v>
                </c:pt>
                <c:pt idx="47">
                  <c:v>7</c:v>
                </c:pt>
                <c:pt idx="48">
                  <c:v>6</c:v>
                </c:pt>
                <c:pt idx="49">
                  <c:v>7</c:v>
                </c:pt>
                <c:pt idx="50">
                  <c:v>6</c:v>
                </c:pt>
                <c:pt idx="51">
                  <c:v>5</c:v>
                </c:pt>
                <c:pt idx="52">
                  <c:v>4</c:v>
                </c:pt>
                <c:pt idx="53">
                  <c:v>5</c:v>
                </c:pt>
                <c:pt idx="54">
                  <c:v>4</c:v>
                </c:pt>
                <c:pt idx="55">
                  <c:v>3</c:v>
                </c:pt>
                <c:pt idx="56">
                  <c:v>2</c:v>
                </c:pt>
                <c:pt idx="57">
                  <c:v>3</c:v>
                </c:pt>
                <c:pt idx="58">
                  <c:v>2</c:v>
                </c:pt>
                <c:pt idx="59">
                  <c:v>1</c:v>
                </c:pt>
                <c:pt idx="60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6-E53E-4269-A98C-CB4FC88724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8079656"/>
        <c:axId val="418083576"/>
      </c:scatterChart>
      <c:valAx>
        <c:axId val="4180796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0" i="0" baseline="0">
                    <a:solidFill>
                      <a:sysClr val="windowText" lastClr="000000"/>
                    </a:solidFill>
                    <a:effectLst/>
                  </a:rPr>
                  <a:t>|η|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8083576"/>
        <c:crosses val="autoZero"/>
        <c:crossBetween val="midCat"/>
        <c:majorUnit val="0.2"/>
      </c:valAx>
      <c:valAx>
        <c:axId val="418083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solidFill>
                      <a:sysClr val="windowText" lastClr="000000"/>
                    </a:solidFill>
                  </a:rPr>
                  <a:t>Layers Traversed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80796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3416DA-2082-4286-9CC8-7D8B3884267B}" type="datetimeFigureOut">
              <a:rPr lang="en-US" smtClean="0"/>
              <a:t>1/26/2020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E3F99-2246-4C7F-82AD-6D3862C70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54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9384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161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433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7433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2098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3283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7995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3615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569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2098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191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6898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5814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3009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6562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3229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2098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2666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6706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5684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5533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81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8696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5398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1447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86494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1665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8577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43835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038876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03371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36765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1627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15149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20697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10417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21938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66598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51206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86009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57844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31883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71691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413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6949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0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611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1400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5760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BE880-BD3C-4FFC-8ADF-AB328B7576D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30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4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90"/>
            <a:ext cx="284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1/30/2020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045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9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1/30/2020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651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661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86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27509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0644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9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1/30/2020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724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83540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9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D65CEBF-7FAF-4894-8618-589CFAD80380}" type="datetime1">
              <a:rPr lang="en-US" smtClean="0"/>
              <a:t>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EIC Detector R&amp;D AC Meeting @ BNL, 1/18/2018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753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9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1/30/2020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308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123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7753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9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1/30/2020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311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4379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9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D65CEBF-7FAF-4894-8618-589CFAD80380}" type="datetime1">
              <a:rPr lang="en-US" smtClean="0"/>
              <a:t>1/26/2020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EIC Detector R&amp;D AC Meeting @ BNL, 1/18/2018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513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992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8399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2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4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theme" Target="../theme/theme9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image" Target="../media/image9.jpeg"/><Relationship Id="rId10" Type="http://schemas.openxmlformats.org/officeDocument/2006/relationships/image" Target="../media/image11.png"/><Relationship Id="rId4" Type="http://schemas.openxmlformats.org/officeDocument/2006/relationships/image" Target="../media/image1.jpeg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32000" y="0"/>
            <a:ext cx="8381717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531937"/>
            <a:ext cx="121920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9289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47200" y="649289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E36C9-3AF3-4F25-819E-BE7B4BF519E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" y="40687"/>
            <a:ext cx="1463040" cy="822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63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hf hdr="0" dt="0"/>
  <p:txStyles>
    <p:titleStyle>
      <a:lvl1pPr algn="ctr" defTabSz="914354" rtl="0" eaLnBrk="1" latinLnBrk="0" hangingPunct="1">
        <a:spcBef>
          <a:spcPct val="0"/>
        </a:spcBef>
        <a:buNone/>
        <a:defRPr sz="3001" kern="1200" baseline="0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13" indent="-285737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6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2943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ü"/>
        <a:defRPr sz="14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121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298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47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7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32000" y="0"/>
            <a:ext cx="8381717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531937"/>
            <a:ext cx="121920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9289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47200" y="649289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E36C9-3AF3-4F25-819E-BE7B4BF519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859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6" r:id="rId2"/>
  </p:sldLayoutIdLst>
  <p:hf hdr="0" dt="0"/>
  <p:txStyles>
    <p:titleStyle>
      <a:lvl1pPr algn="ctr" defTabSz="914354" rtl="0" eaLnBrk="1" latinLnBrk="0" hangingPunct="1">
        <a:spcBef>
          <a:spcPct val="0"/>
        </a:spcBef>
        <a:buNone/>
        <a:defRPr sz="3001" kern="1200" baseline="0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13" indent="-285737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6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2943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ü"/>
        <a:defRPr sz="14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121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298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47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7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32000" y="0"/>
            <a:ext cx="8381717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531937"/>
            <a:ext cx="121920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9289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47200" y="649289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E36C9-3AF3-4F25-819E-BE7B4BF519E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144"/>
            <a:ext cx="1554480" cy="9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32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85" r:id="rId2"/>
  </p:sldLayoutIdLst>
  <p:hf hdr="0" dt="0"/>
  <p:txStyles>
    <p:titleStyle>
      <a:lvl1pPr algn="ctr" defTabSz="914354" rtl="0" eaLnBrk="1" latinLnBrk="0" hangingPunct="1">
        <a:spcBef>
          <a:spcPct val="0"/>
        </a:spcBef>
        <a:buNone/>
        <a:defRPr sz="3001" kern="1200" baseline="0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13" indent="-285737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6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2943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ü"/>
        <a:defRPr sz="14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121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298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47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7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32000" y="0"/>
            <a:ext cx="8381717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531937"/>
            <a:ext cx="121920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9289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47200" y="649289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E36C9-3AF3-4F25-819E-BE7B4BF519E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089" y="45720"/>
            <a:ext cx="1866911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649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93" r:id="rId2"/>
  </p:sldLayoutIdLst>
  <p:hf hdr="0" dt="0"/>
  <p:txStyles>
    <p:titleStyle>
      <a:lvl1pPr algn="ctr" defTabSz="914354" rtl="0" eaLnBrk="1" latinLnBrk="0" hangingPunct="1">
        <a:spcBef>
          <a:spcPct val="0"/>
        </a:spcBef>
        <a:buNone/>
        <a:defRPr sz="3001" kern="1200" baseline="0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13" indent="-285737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6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2943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ü"/>
        <a:defRPr sz="14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121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298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47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7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32000" y="0"/>
            <a:ext cx="8381717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531937"/>
            <a:ext cx="121920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9289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47200" y="649289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E36C9-3AF3-4F25-819E-BE7B4BF519E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752626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438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hf hdr="0" dt="0"/>
  <p:txStyles>
    <p:titleStyle>
      <a:lvl1pPr algn="ctr" defTabSz="914354" rtl="0" eaLnBrk="1" latinLnBrk="0" hangingPunct="1">
        <a:spcBef>
          <a:spcPct val="0"/>
        </a:spcBef>
        <a:buNone/>
        <a:defRPr sz="3001" kern="1200" baseline="0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13" indent="-285737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6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2943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ü"/>
        <a:defRPr sz="14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121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298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47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7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32000" y="0"/>
            <a:ext cx="8381717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531937"/>
            <a:ext cx="121920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9289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47200" y="649289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E36C9-3AF3-4F25-819E-BE7B4BF519E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" y="85823"/>
            <a:ext cx="1828800" cy="64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51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90" r:id="rId2"/>
  </p:sldLayoutIdLst>
  <p:hf hdr="0" dt="0"/>
  <p:txStyles>
    <p:titleStyle>
      <a:lvl1pPr algn="ctr" defTabSz="914354" rtl="0" eaLnBrk="1" latinLnBrk="0" hangingPunct="1">
        <a:spcBef>
          <a:spcPct val="0"/>
        </a:spcBef>
        <a:buNone/>
        <a:defRPr sz="3001" kern="1200" baseline="0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13" indent="-285737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6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2943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ü"/>
        <a:defRPr sz="14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121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298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47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7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32000" y="0"/>
            <a:ext cx="8381717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531937"/>
            <a:ext cx="121920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9289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47200" y="649289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E36C9-3AF3-4F25-819E-BE7B4BF519E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200" y="45257"/>
            <a:ext cx="1737360" cy="640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832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hdr="0" dt="0"/>
  <p:txStyles>
    <p:titleStyle>
      <a:lvl1pPr algn="ctr" defTabSz="914354" rtl="0" eaLnBrk="1" latinLnBrk="0" hangingPunct="1">
        <a:spcBef>
          <a:spcPct val="0"/>
        </a:spcBef>
        <a:buNone/>
        <a:defRPr sz="3001" kern="1200" baseline="0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13" indent="-285737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6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2943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ü"/>
        <a:defRPr sz="14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121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298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47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7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32000" y="0"/>
            <a:ext cx="8381717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531937"/>
            <a:ext cx="121920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9289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47200" y="649289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E36C9-3AF3-4F25-819E-BE7B4BF519E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" y="108283"/>
            <a:ext cx="1554480" cy="729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687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hf hdr="0" dt="0"/>
  <p:txStyles>
    <p:titleStyle>
      <a:lvl1pPr algn="ctr" defTabSz="914354" rtl="0" eaLnBrk="1" latinLnBrk="0" hangingPunct="1">
        <a:spcBef>
          <a:spcPct val="0"/>
        </a:spcBef>
        <a:buNone/>
        <a:defRPr sz="3001" kern="1200" baseline="0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13" indent="-285737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6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2943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ü"/>
        <a:defRPr sz="14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121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298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47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7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19200" y="317562"/>
            <a:ext cx="1371600" cy="77092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32000" y="0"/>
            <a:ext cx="8381717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531937"/>
            <a:ext cx="121920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9289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47200" y="649289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E36C9-3AF3-4F25-819E-BE7B4BF519E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6F2C43A-44DF-47F7-A71B-2E2A9DA87D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" cy="64404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B14CCB-289C-46D8-A45C-CD661AF46CE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13716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487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hdr="0" dt="0"/>
  <p:txStyles>
    <p:titleStyle>
      <a:lvl1pPr algn="ctr" defTabSz="914354" rtl="0" eaLnBrk="1" latinLnBrk="0" hangingPunct="1">
        <a:spcBef>
          <a:spcPct val="0"/>
        </a:spcBef>
        <a:buNone/>
        <a:defRPr sz="3001" kern="1200" baseline="0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13" indent="-285737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6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2943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ü"/>
        <a:defRPr sz="14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121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298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47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7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7000" y="5843237"/>
            <a:ext cx="1371600" cy="77092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32000" y="0"/>
            <a:ext cx="8381717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531937"/>
            <a:ext cx="121920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9289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47200" y="649289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E36C9-3AF3-4F25-819E-BE7B4BF519E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6F2C43A-44DF-47F7-A71B-2E2A9DA87D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82"/>
          <a:stretch/>
        </p:blipFill>
        <p:spPr>
          <a:xfrm>
            <a:off x="1803400" y="6108469"/>
            <a:ext cx="1371600" cy="5056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8F3815-05F2-454A-B52E-E2FE4D092EE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6131176"/>
            <a:ext cx="1371600" cy="4829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F506DB7-E2CB-492A-B3A9-562BA4145E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02"/>
          <a:stretch/>
        </p:blipFill>
        <p:spPr>
          <a:xfrm>
            <a:off x="7213600" y="6103937"/>
            <a:ext cx="1371600" cy="51022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9EEE2F-78B8-461F-B71A-6D2E31DDAE2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8469"/>
            <a:ext cx="1371600" cy="50569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A69D6BA-F582-4A69-83E2-B785706A90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812"/>
          <a:stretch/>
        </p:blipFill>
        <p:spPr>
          <a:xfrm>
            <a:off x="3606800" y="6066716"/>
            <a:ext cx="1371600" cy="5474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B8FB3F0-18DB-4EFD-9FC3-D0DE061A1B4C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0" y="6111240"/>
            <a:ext cx="1371600" cy="50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971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2" r:id="rId2"/>
  </p:sldLayoutIdLst>
  <p:hf hdr="0" dt="0"/>
  <p:txStyles>
    <p:titleStyle>
      <a:lvl1pPr algn="ctr" defTabSz="914354" rtl="0" eaLnBrk="1" latinLnBrk="0" hangingPunct="1">
        <a:spcBef>
          <a:spcPct val="0"/>
        </a:spcBef>
        <a:buNone/>
        <a:defRPr sz="3001" kern="1200" baseline="0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13" indent="-285737" algn="l" defTabSz="914354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6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2943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ü"/>
        <a:defRPr sz="1401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121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298" indent="-228589" algn="l" defTabSz="914354" rtl="0" eaLnBrk="1" latinLnBrk="0" hangingPunct="1">
        <a:spcBef>
          <a:spcPct val="20000"/>
        </a:spcBef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47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7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png"/><Relationship Id="rId5" Type="http://schemas.microsoft.com/office/2007/relationships/hdphoto" Target="../media/hdphoto1.wdp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5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openxmlformats.org/officeDocument/2006/relationships/image" Target="../media/image430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10" Type="http://schemas.openxmlformats.org/officeDocument/2006/relationships/image" Target="../media/image59.png"/><Relationship Id="rId4" Type="http://schemas.openxmlformats.org/officeDocument/2006/relationships/image" Target="../media/image54.png"/><Relationship Id="rId9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12" Type="http://schemas.openxmlformats.org/officeDocument/2006/relationships/image" Target="../media/image6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20.png"/><Relationship Id="rId10" Type="http://schemas.openxmlformats.org/officeDocument/2006/relationships/image" Target="../media/image210.png"/><Relationship Id="rId9" Type="http://schemas.openxmlformats.org/officeDocument/2006/relationships/image" Target="../media/image20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emf"/><Relationship Id="rId4" Type="http://schemas.openxmlformats.org/officeDocument/2006/relationships/image" Target="../media/image7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94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3.jpg"/><Relationship Id="rId5" Type="http://schemas.openxmlformats.org/officeDocument/2006/relationships/image" Target="../media/image92.emf"/><Relationship Id="rId4" Type="http://schemas.openxmlformats.org/officeDocument/2006/relationships/image" Target="../media/image91.e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7.emf"/><Relationship Id="rId4" Type="http://schemas.openxmlformats.org/officeDocument/2006/relationships/image" Target="../media/image96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1.emf"/><Relationship Id="rId5" Type="http://schemas.openxmlformats.org/officeDocument/2006/relationships/image" Target="../media/image100.emf"/><Relationship Id="rId4" Type="http://schemas.openxmlformats.org/officeDocument/2006/relationships/image" Target="../media/image99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5.emf"/><Relationship Id="rId5" Type="http://schemas.openxmlformats.org/officeDocument/2006/relationships/image" Target="../media/image104.emf"/><Relationship Id="rId4" Type="http://schemas.openxmlformats.org/officeDocument/2006/relationships/image" Target="../media/image103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emf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9.png"/><Relationship Id="rId5" Type="http://schemas.openxmlformats.org/officeDocument/2006/relationships/image" Target="../media/image108.emf"/><Relationship Id="rId4" Type="http://schemas.openxmlformats.org/officeDocument/2006/relationships/image" Target="../media/image107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4.pn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7.jpeg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0.jpeg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0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26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1.png"/><Relationship Id="rId5" Type="http://schemas.openxmlformats.org/officeDocument/2006/relationships/image" Target="../media/image46.png"/><Relationship Id="rId4" Type="http://schemas.openxmlformats.org/officeDocument/2006/relationships/image" Target="../media/image1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0" y="1828800"/>
            <a:ext cx="12191999" cy="1066800"/>
          </a:xfrm>
          <a:prstGeom prst="rect">
            <a:avLst/>
          </a:prstGeom>
        </p:spPr>
        <p:txBody>
          <a:bodyPr vert="horz" lIns="91440" tIns="45721" rIns="91440" bIns="4572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kern="1200" baseline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>
              <a:lnSpc>
                <a:spcPts val="4000"/>
              </a:lnSpc>
            </a:pPr>
            <a:r>
              <a:rPr lang="en-US" sz="3200" dirty="0">
                <a:solidFill>
                  <a:srgbClr val="C00000"/>
                </a:solidFill>
                <a:cs typeface="Arial" panose="020B0604020202020204" pitchFamily="34" charset="0"/>
              </a:rPr>
              <a:t>eRD6 Progress Report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4294967295"/>
          </p:nvPr>
        </p:nvSpPr>
        <p:spPr>
          <a:xfrm>
            <a:off x="0" y="2895600"/>
            <a:ext cx="12192000" cy="2590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1400" b="1" i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2000" b="1" dirty="0">
                <a:solidFill>
                  <a:schemeClr val="tx1"/>
                </a:solidFill>
                <a:cs typeface="Arial" panose="020B0604020202020204" pitchFamily="34" charset="0"/>
              </a:rPr>
              <a:t>EIC GENERIC DETECTOR R&amp;D ADVISORY COMMITTEE MEETING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January 30, 2020</a:t>
            </a:r>
            <a:endParaRPr lang="en-US" sz="20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0" indent="0" algn="ctr">
              <a:lnSpc>
                <a:spcPct val="150000"/>
              </a:lnSpc>
              <a:spcBef>
                <a:spcPts val="3000"/>
              </a:spcBef>
              <a:buNone/>
            </a:pPr>
            <a:r>
              <a:rPr lang="en-US" sz="2000" dirty="0">
                <a:solidFill>
                  <a:schemeClr val="tx2"/>
                </a:solidFill>
                <a:cs typeface="Arial" panose="020B0604020202020204" pitchFamily="34" charset="0"/>
              </a:rPr>
              <a:t>Kondo Gnanvo on Behalf of the eRD6 Consortium</a:t>
            </a:r>
          </a:p>
        </p:txBody>
      </p:sp>
    </p:spTree>
    <p:extLst>
      <p:ext uri="{BB962C8B-B14F-4D97-AF65-F5344CB8AC3E}">
        <p14:creationId xmlns:p14="http://schemas.microsoft.com/office/powerpoint/2010/main" val="18476248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161960E-D62D-4C66-9CB2-5456FB19DA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7270"/>
          <a:stretch/>
        </p:blipFill>
        <p:spPr>
          <a:xfrm>
            <a:off x="9319208" y="895290"/>
            <a:ext cx="1938294" cy="2691544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1/18/2018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10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55431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TPC R&amp;D @ BNL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0E9997-01AD-4504-B9B0-981361D9EF56}"/>
              </a:ext>
            </a:extLst>
          </p:cNvPr>
          <p:cNvSpPr txBox="1"/>
          <p:nvPr/>
        </p:nvSpPr>
        <p:spPr>
          <a:xfrm>
            <a:off x="61614" y="762910"/>
            <a:ext cx="5002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C0066"/>
                </a:solidFill>
              </a:rPr>
              <a:t>High Rate, Narrow Beam X-ray Scanner</a:t>
            </a:r>
            <a:endParaRPr lang="en-US" sz="2000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61C1F3-2244-4783-86D9-80AE710F1E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403"/>
          <a:stretch/>
        </p:blipFill>
        <p:spPr>
          <a:xfrm>
            <a:off x="8458200" y="3498179"/>
            <a:ext cx="3671705" cy="2543992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FA24FA1D-66CB-465D-8F00-57C47BF2CF8E}"/>
              </a:ext>
            </a:extLst>
          </p:cNvPr>
          <p:cNvGrpSpPr/>
          <p:nvPr/>
        </p:nvGrpSpPr>
        <p:grpSpPr>
          <a:xfrm>
            <a:off x="4191000" y="1095345"/>
            <a:ext cx="4229877" cy="5139900"/>
            <a:chOff x="4585996" y="1095345"/>
            <a:chExt cx="3834881" cy="51399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503DF93-2881-4FF1-8091-A3BAB4616B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1090" r="32247"/>
            <a:stretch/>
          </p:blipFill>
          <p:spPr>
            <a:xfrm>
              <a:off x="4587030" y="1101565"/>
              <a:ext cx="3833847" cy="513368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BB3560D-0128-40EB-8465-A67CCDF3B6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10402" y="1095345"/>
              <a:ext cx="1331695" cy="124592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6A1129C-0D14-4709-8440-406233A804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241" t="57894" r="9541"/>
            <a:stretch/>
          </p:blipFill>
          <p:spPr>
            <a:xfrm>
              <a:off x="4585996" y="4917232"/>
              <a:ext cx="1524000" cy="1219325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1432DDB-0DEC-499C-8F7E-ACB509A1E936}"/>
                </a:ext>
              </a:extLst>
            </p:cNvPr>
            <p:cNvSpPr txBox="1"/>
            <p:nvPr/>
          </p:nvSpPr>
          <p:spPr>
            <a:xfrm>
              <a:off x="7315200" y="1095345"/>
              <a:ext cx="10268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/>
                <a:t>Cu target x-ray spectrum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296ED9E-C615-42EB-AF3C-854066DE1253}"/>
                </a:ext>
              </a:extLst>
            </p:cNvPr>
            <p:cNvSpPr txBox="1"/>
            <p:nvPr/>
          </p:nvSpPr>
          <p:spPr>
            <a:xfrm>
              <a:off x="4939436" y="4865646"/>
              <a:ext cx="12754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highlight>
                    <a:srgbClr val="FFFF00"/>
                  </a:highlight>
                </a:rPr>
                <a:t>DREAM FEE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685A51A-ECB0-4BB6-A907-6A0ABF660FB3}"/>
              </a:ext>
            </a:extLst>
          </p:cNvPr>
          <p:cNvSpPr txBox="1"/>
          <p:nvPr/>
        </p:nvSpPr>
        <p:spPr>
          <a:xfrm>
            <a:off x="-10485" y="1256642"/>
            <a:ext cx="419778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Highly collimated &amp; narrow beam: 1mm x 25</a:t>
            </a:r>
            <a:r>
              <a:rPr lang="en-US" sz="1600" dirty="0">
                <a:latin typeface="Symbol" panose="05050102010706020507" pitchFamily="18" charset="2"/>
              </a:rPr>
              <a:t>m</a:t>
            </a:r>
            <a:r>
              <a:rPr lang="en-US" sz="1600" dirty="0"/>
              <a:t>m x 10cm collimator channel formed from sandwiching 1 mil shim stock brass foil between precision ground blocks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High intensity: 50W x-ray tube (1mA output, 14kHz counting rate w/ collimator misaligned @50% power)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Monochromaticity: Primary beam is highly peaked at ~8keV (Cu target)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Precision XY stage with </a:t>
            </a:r>
            <a:r>
              <a:rPr lang="en-US" sz="1600" dirty="0">
                <a:latin typeface="Script MT Bold" panose="03040602040607080904" pitchFamily="66" charset="0"/>
              </a:rPr>
              <a:t>O</a:t>
            </a:r>
            <a:r>
              <a:rPr lang="en-US" sz="1600" dirty="0"/>
              <a:t>(1</a:t>
            </a:r>
            <a:r>
              <a:rPr lang="en-US" sz="1600" dirty="0">
                <a:latin typeface="Symbol" panose="05050102010706020507" pitchFamily="18" charset="2"/>
              </a:rPr>
              <a:t>m</a:t>
            </a:r>
            <a:r>
              <a:rPr lang="en-US" sz="1600" dirty="0"/>
              <a:t>m) resolution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DREAM FEE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High channel count (512 </a:t>
            </a:r>
            <a:r>
              <a:rPr lang="en-US" sz="1600" dirty="0" err="1"/>
              <a:t>ch.</a:t>
            </a:r>
            <a:r>
              <a:rPr lang="en-US" sz="1600" dirty="0"/>
              <a:t>/FEU)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High dynamic range &gt;200fC/12 bit ADC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Large memory depth: 256 samples (&gt;10</a:t>
            </a:r>
            <a:r>
              <a:rPr lang="en-US" sz="1600" dirty="0">
                <a:latin typeface="Symbol" panose="05050102010706020507" pitchFamily="18" charset="2"/>
              </a:rPr>
              <a:t>m</a:t>
            </a:r>
            <a:r>
              <a:rPr lang="en-US" sz="1600" dirty="0"/>
              <a:t>m sec charge collection time)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Highly programmable (Gain, N-samples, Zero sup. threshold, Sampling rate, Comm. mode corr., …)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59E7934-320D-4597-A60A-485DEB4B47CD}"/>
              </a:ext>
            </a:extLst>
          </p:cNvPr>
          <p:cNvSpPr txBox="1"/>
          <p:nvPr/>
        </p:nvSpPr>
        <p:spPr>
          <a:xfrm>
            <a:off x="7278475" y="1810640"/>
            <a:ext cx="10989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8keV k-</a:t>
            </a:r>
            <a:r>
              <a:rPr lang="en-US" sz="1200" b="1" dirty="0">
                <a:latin typeface="Symbol" panose="05050102010706020507" pitchFamily="18" charset="2"/>
              </a:rPr>
              <a:t>a</a:t>
            </a:r>
            <a:r>
              <a:rPr lang="en-US" sz="1200" b="1" dirty="0"/>
              <a:t> peak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6900ED5-8D3F-4066-92A2-E85E032C34E4}"/>
              </a:ext>
            </a:extLst>
          </p:cNvPr>
          <p:cNvCxnSpPr>
            <a:cxnSpLocks/>
            <a:stCxn id="19" idx="0"/>
          </p:cNvCxnSpPr>
          <p:nvPr/>
        </p:nvCxnSpPr>
        <p:spPr>
          <a:xfrm flipH="1" flipV="1">
            <a:off x="7278475" y="1557010"/>
            <a:ext cx="549478" cy="25363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76F5341A-96B0-41BA-838A-5CCACBA523F3}"/>
              </a:ext>
            </a:extLst>
          </p:cNvPr>
          <p:cNvSpPr txBox="1"/>
          <p:nvPr/>
        </p:nvSpPr>
        <p:spPr>
          <a:xfrm>
            <a:off x="8475306" y="636851"/>
            <a:ext cx="3612784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Initial scan results of straight pad r/o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5DA646D-A3F3-491E-9E03-5C52AC2BE2A6}"/>
              </a:ext>
            </a:extLst>
          </p:cNvPr>
          <p:cNvSpPr txBox="1"/>
          <p:nvPr/>
        </p:nvSpPr>
        <p:spPr>
          <a:xfrm>
            <a:off x="8546919" y="6041508"/>
            <a:ext cx="3641381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Top: Residual distributions</a:t>
            </a:r>
          </a:p>
          <a:p>
            <a:r>
              <a:rPr lang="en-US" sz="1400" dirty="0"/>
              <a:t>Bottom: Motor position vs Centroid Correlation</a:t>
            </a:r>
          </a:p>
        </p:txBody>
      </p:sp>
    </p:spTree>
    <p:extLst>
      <p:ext uri="{BB962C8B-B14F-4D97-AF65-F5344CB8AC3E}">
        <p14:creationId xmlns:p14="http://schemas.microsoft.com/office/powerpoint/2010/main" val="1217275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11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5543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TPC @ SBU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5D8B95-201B-4EB4-B43A-9C54BBC2A7F1}"/>
              </a:ext>
            </a:extLst>
          </p:cNvPr>
          <p:cNvSpPr/>
          <p:nvPr/>
        </p:nvSpPr>
        <p:spPr>
          <a:xfrm>
            <a:off x="0" y="974371"/>
            <a:ext cx="5349761" cy="2165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spcBef>
                <a:spcPts val="600"/>
              </a:spcBef>
              <a:spcAft>
                <a:spcPts val="20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Passive IBF Grid</a:t>
            </a:r>
          </a:p>
          <a:p>
            <a:pPr marL="560070" lvl="1" indent="-285750" algn="just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Small prototype for feasibility studies 30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30 mm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marL="1017270" lvl="2" indent="-285750" algn="just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Compare different gas choices</a:t>
            </a:r>
          </a:p>
          <a:p>
            <a:pPr marL="1017270" lvl="2" indent="-285750" algn="just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Effect of wire pitch </a:t>
            </a:r>
          </a:p>
          <a:p>
            <a:pPr marL="560070" lvl="1" indent="-285750" algn="just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7A1B419-3439-4B22-BA7E-ED44DB7D0282}"/>
              </a:ext>
            </a:extLst>
          </p:cNvPr>
          <p:cNvGrpSpPr/>
          <p:nvPr/>
        </p:nvGrpSpPr>
        <p:grpSpPr>
          <a:xfrm>
            <a:off x="5265294" y="914400"/>
            <a:ext cx="6926706" cy="5101501"/>
            <a:chOff x="5265294" y="1092308"/>
            <a:chExt cx="6926706" cy="5101501"/>
          </a:xfrm>
        </p:grpSpPr>
        <p:pic>
          <p:nvPicPr>
            <p:cNvPr id="11" name="Picture 10" descr="A circuit board&#10;&#10;Description automatically generated">
              <a:extLst>
                <a:ext uri="{FF2B5EF4-FFF2-40B4-BE49-F238E27FC236}">
                  <a16:creationId xmlns:a16="http://schemas.microsoft.com/office/drawing/2014/main" id="{018937EA-0844-4653-BF56-42AE6B156B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5294" y="1092308"/>
              <a:ext cx="6926706" cy="5101501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0625178-06CF-474B-B5B6-752CF333ACCB}"/>
                </a:ext>
              </a:extLst>
            </p:cNvPr>
            <p:cNvSpPr txBox="1"/>
            <p:nvPr/>
          </p:nvSpPr>
          <p:spPr>
            <a:xfrm rot="19583985">
              <a:off x="8186183" y="3470223"/>
              <a:ext cx="8308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Pitch 1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2223AEA-FF9C-40E8-BBD5-69B79A115A40}"/>
              </a:ext>
            </a:extLst>
          </p:cNvPr>
          <p:cNvGrpSpPr/>
          <p:nvPr/>
        </p:nvGrpSpPr>
        <p:grpSpPr>
          <a:xfrm>
            <a:off x="568412" y="2910639"/>
            <a:ext cx="3847558" cy="3871161"/>
            <a:chOff x="568412" y="2850668"/>
            <a:chExt cx="3847558" cy="3871161"/>
          </a:xfrm>
        </p:grpSpPr>
        <p:pic>
          <p:nvPicPr>
            <p:cNvPr id="14" name="Picture 13" descr="A picture containing circuit&#10;&#10;Description automatically generated">
              <a:extLst>
                <a:ext uri="{FF2B5EF4-FFF2-40B4-BE49-F238E27FC236}">
                  <a16:creationId xmlns:a16="http://schemas.microsoft.com/office/drawing/2014/main" id="{6F1B4F9E-33A8-4B3F-B0FC-99B36E861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412" y="2850668"/>
              <a:ext cx="3847558" cy="3871161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79B2A21-5A7F-4A0C-9F7E-3F06BC647D9E}"/>
                </a:ext>
              </a:extLst>
            </p:cNvPr>
            <p:cNvSpPr txBox="1"/>
            <p:nvPr/>
          </p:nvSpPr>
          <p:spPr>
            <a:xfrm rot="19583985">
              <a:off x="2013983" y="4613223"/>
              <a:ext cx="8308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Pitch 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79130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12</a:t>
            </a:fld>
            <a:endParaRPr lang="en-US"/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BE91313C-B2F7-4506-81DA-B5AC65F7EA99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1/30/2020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63383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TPC @ SBU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2FFD49-DA7A-42A3-8252-1425C5470A4A}"/>
              </a:ext>
            </a:extLst>
          </p:cNvPr>
          <p:cNvSpPr/>
          <p:nvPr/>
        </p:nvSpPr>
        <p:spPr>
          <a:xfrm>
            <a:off x="1" y="838200"/>
            <a:ext cx="5867399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20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Passive IBF Grid</a:t>
            </a:r>
          </a:p>
          <a:p>
            <a:pPr marL="560070" lvl="1" indent="-285750" algn="just"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Plan to extend to “R2” prototype (ePHENIX)</a:t>
            </a:r>
            <a:endParaRPr lang="en-US" sz="16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17270" lvl="2" indent="-285750" algn="just"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Test at ANL with MRI device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B = 1.4 T / cosmics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17270" lvl="2" indent="-285750" algn="just"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Promising simulation results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06CDB0-4BFE-4997-8234-1DFCDFE8E2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352" y="533400"/>
            <a:ext cx="5245648" cy="3200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AD1FE5-1B1B-4881-9E48-AC3EDDE9DE0B}"/>
              </a:ext>
            </a:extLst>
          </p:cNvPr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05" t="7302" b="12164"/>
          <a:stretch/>
        </p:blipFill>
        <p:spPr bwMode="auto">
          <a:xfrm>
            <a:off x="7457297" y="3639759"/>
            <a:ext cx="4223758" cy="291344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3ABC2D7-0042-4DA9-B1BC-9208F4498730}"/>
              </a:ext>
            </a:extLst>
          </p:cNvPr>
          <p:cNvGrpSpPr/>
          <p:nvPr/>
        </p:nvGrpSpPr>
        <p:grpSpPr>
          <a:xfrm>
            <a:off x="609600" y="2628505"/>
            <a:ext cx="4239618" cy="4216116"/>
            <a:chOff x="609600" y="2628505"/>
            <a:chExt cx="4239618" cy="4216116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7845014-805F-480C-B222-F18391AF25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9600" y="2628505"/>
              <a:ext cx="4239618" cy="4216116"/>
            </a:xfrm>
            <a:prstGeom prst="rect">
              <a:avLst/>
            </a:prstGeom>
          </p:spPr>
        </p:pic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3318C2FC-8E79-4BB9-9F80-5E7E92904564}"/>
                </a:ext>
              </a:extLst>
            </p:cNvPr>
            <p:cNvCxnSpPr/>
            <p:nvPr/>
          </p:nvCxnSpPr>
          <p:spPr>
            <a:xfrm flipV="1">
              <a:off x="3026664" y="3700519"/>
              <a:ext cx="0" cy="2394098"/>
            </a:xfrm>
            <a:prstGeom prst="line">
              <a:avLst/>
            </a:prstGeom>
            <a:ln w="12700">
              <a:solidFill>
                <a:srgbClr val="00FFCC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EE12C522-E2D5-44F4-9F6C-C590D7C42DE1}"/>
              </a:ext>
            </a:extLst>
          </p:cNvPr>
          <p:cNvSpPr txBox="1"/>
          <p:nvPr/>
        </p:nvSpPr>
        <p:spPr>
          <a:xfrm>
            <a:off x="5638800" y="1981200"/>
            <a:ext cx="18922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S1/S2: radial</a:t>
            </a:r>
          </a:p>
          <a:p>
            <a:r>
              <a:rPr lang="en-US" dirty="0"/>
              <a:t>S3/S4: orthogonal</a:t>
            </a:r>
          </a:p>
          <a:p>
            <a:pPr algn="ctr"/>
            <a:r>
              <a:rPr lang="en-US" dirty="0"/>
              <a:t>different pad-configurations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48FDB4-04B0-47D4-82F1-A9809998D2CE}"/>
              </a:ext>
            </a:extLst>
          </p:cNvPr>
          <p:cNvSpPr txBox="1"/>
          <p:nvPr/>
        </p:nvSpPr>
        <p:spPr>
          <a:xfrm>
            <a:off x="5194307" y="4233991"/>
            <a:ext cx="1892293" cy="1477328"/>
          </a:xfrm>
          <a:prstGeom prst="rect">
            <a:avLst/>
          </a:prstGeom>
          <a:noFill/>
          <a:ln w="19050">
            <a:solidFill>
              <a:srgbClr val="00FFCC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~ 90% e</a:t>
            </a:r>
            <a:r>
              <a:rPr lang="en-US" baseline="30000" dirty="0"/>
              <a:t>-</a:t>
            </a:r>
            <a:r>
              <a:rPr lang="en-US" dirty="0"/>
              <a:t> transparency</a:t>
            </a:r>
          </a:p>
          <a:p>
            <a:pPr algn="ctr"/>
            <a:r>
              <a:rPr lang="en-US" dirty="0"/>
              <a:t>vs</a:t>
            </a:r>
          </a:p>
          <a:p>
            <a:pPr algn="ctr"/>
            <a:r>
              <a:rPr lang="en-US" dirty="0"/>
              <a:t>&lt; 5% ion transparency</a:t>
            </a:r>
          </a:p>
        </p:txBody>
      </p:sp>
    </p:spTree>
    <p:extLst>
      <p:ext uri="{BB962C8B-B14F-4D97-AF65-F5344CB8AC3E}">
        <p14:creationId xmlns:p14="http://schemas.microsoft.com/office/powerpoint/2010/main" val="14498278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13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2584"/>
          </a:xfrm>
          <a:prstGeom prst="rect">
            <a:avLst/>
          </a:prstGeom>
        </p:spPr>
        <p:txBody>
          <a:bodyPr vert="horz" lIns="91440" tIns="45721" rIns="91440" bIns="4572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 R&amp;Ds Overview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4FE529-CE82-4C30-B340-A10E0D808BFB}"/>
              </a:ext>
            </a:extLst>
          </p:cNvPr>
          <p:cNvSpPr/>
          <p:nvPr/>
        </p:nvSpPr>
        <p:spPr>
          <a:xfrm>
            <a:off x="990600" y="1723405"/>
            <a:ext cx="10668000" cy="3728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8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Cylindrical µRWELL R&amp;Ds Studies 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(FIT, TU, UVa)</a:t>
            </a:r>
          </a:p>
          <a:p>
            <a:pPr marL="822960" lvl="2" indent="-27432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Design of cylindrical µRWELL for EIC Central Tracking 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(FIT)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0" lvl="2" indent="-27432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Prototyping of a small mock up cylindrical µRWELL detector 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(FIT)</a:t>
            </a:r>
          </a:p>
          <a:p>
            <a:pPr marL="822960" lvl="2" indent="-27432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Simulation of cylindrical µRWELL operating in µTPC mode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(TU)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0" lvl="2" indent="-27432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Studies of µRWELL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large drift for µTPC mode operation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(TU &amp; UVa)</a:t>
            </a:r>
          </a:p>
          <a:p>
            <a:pPr marL="822960" lvl="2" indent="-27432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Characterization of small planar µRWELL with 2D XY readout strips 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(UVa)</a:t>
            </a:r>
          </a:p>
          <a:p>
            <a:pPr marL="822960" lvl="2" indent="-27432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New FE electronics (VMM3-SRS) for MPGD tracking detectors 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(UVa)</a:t>
            </a:r>
          </a:p>
        </p:txBody>
      </p:sp>
    </p:spTree>
    <p:extLst>
      <p:ext uri="{BB962C8B-B14F-4D97-AF65-F5344CB8AC3E}">
        <p14:creationId xmlns:p14="http://schemas.microsoft.com/office/powerpoint/2010/main" val="42602007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14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14369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 @ FIT</a:t>
            </a:r>
          </a:p>
        </p:txBody>
      </p:sp>
      <p:pic>
        <p:nvPicPr>
          <p:cNvPr id="48" name="Picture 47" descr="A close up of a logo&#10;&#10;Description automatically generated">
            <a:extLst>
              <a:ext uri="{FF2B5EF4-FFF2-40B4-BE49-F238E27FC236}">
                <a16:creationId xmlns:a16="http://schemas.microsoft.com/office/drawing/2014/main" id="{DA8018EF-BF26-45DA-AC83-EE10548B9B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2" t="10397" r="17792" b="10768"/>
          <a:stretch/>
        </p:blipFill>
        <p:spPr>
          <a:xfrm>
            <a:off x="0" y="1310444"/>
            <a:ext cx="5790836" cy="3712826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7D93FE3C-DD23-4FF5-A9FB-9D06B7B8256E}"/>
              </a:ext>
            </a:extLst>
          </p:cNvPr>
          <p:cNvSpPr txBox="1"/>
          <p:nvPr/>
        </p:nvSpPr>
        <p:spPr>
          <a:xfrm>
            <a:off x="158828" y="5046712"/>
            <a:ext cx="54167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/>
              <a:t>Design update </a:t>
            </a:r>
            <a:r>
              <a:rPr lang="en-US" sz="2000" dirty="0"/>
              <a:t>with 5 overlapping barrel segments</a:t>
            </a:r>
          </a:p>
          <a:p>
            <a:pPr algn="ctr"/>
            <a:r>
              <a:rPr lang="en-US" sz="2000" dirty="0"/>
              <a:t>(was 3 non-overlapping segments before)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75F9D1F6-7EA1-4CDB-A21E-9F9C2E8EC6D0}"/>
              </a:ext>
            </a:extLst>
          </p:cNvPr>
          <p:cNvGrpSpPr/>
          <p:nvPr/>
        </p:nvGrpSpPr>
        <p:grpSpPr>
          <a:xfrm>
            <a:off x="5374461" y="1137070"/>
            <a:ext cx="6844288" cy="5568530"/>
            <a:chOff x="5381310" y="1325013"/>
            <a:chExt cx="6844288" cy="5568530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2D152C5C-9DDA-4D0B-A415-2253663C7C34}"/>
                </a:ext>
              </a:extLst>
            </p:cNvPr>
            <p:cNvGrpSpPr/>
            <p:nvPr/>
          </p:nvGrpSpPr>
          <p:grpSpPr>
            <a:xfrm>
              <a:off x="5381310" y="1325013"/>
              <a:ext cx="6844288" cy="5367611"/>
              <a:chOff x="5381310" y="1490389"/>
              <a:chExt cx="6844288" cy="5367611"/>
            </a:xfrm>
          </p:grpSpPr>
          <p:pic>
            <p:nvPicPr>
              <p:cNvPr id="53" name="Content Placeholder 6" descr="A picture containing implement, pencil&#10;&#10;Description automatically generated">
                <a:extLst>
                  <a:ext uri="{FF2B5EF4-FFF2-40B4-BE49-F238E27FC236}">
                    <a16:creationId xmlns:a16="http://schemas.microsoft.com/office/drawing/2014/main" id="{E5F68E11-8475-4CAF-923F-D3486449F9B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449" t="4013" r="13613"/>
              <a:stretch/>
            </p:blipFill>
            <p:spPr>
              <a:xfrm>
                <a:off x="5616014" y="2169268"/>
                <a:ext cx="6575986" cy="4688732"/>
              </a:xfrm>
              <a:prstGeom prst="rect">
                <a:avLst/>
              </a:prstGeom>
            </p:spPr>
          </p:pic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73C5D954-5D1F-4964-ADD1-1467DCDC16AF}"/>
                  </a:ext>
                </a:extLst>
              </p:cNvPr>
              <p:cNvCxnSpPr>
                <a:stCxn id="53" idx="1"/>
                <a:endCxn id="53" idx="3"/>
              </p:cNvCxnSpPr>
              <p:nvPr/>
            </p:nvCxnSpPr>
            <p:spPr>
              <a:xfrm>
                <a:off x="5616014" y="4513634"/>
                <a:ext cx="6575986" cy="0"/>
              </a:xfrm>
              <a:prstGeom prst="line">
                <a:avLst/>
              </a:prstGeom>
              <a:ln w="285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ADBF9A31-4176-404A-8CDB-E7E057C9AE06}"/>
                  </a:ext>
                </a:extLst>
              </p:cNvPr>
              <p:cNvSpPr txBox="1"/>
              <p:nvPr/>
            </p:nvSpPr>
            <p:spPr>
              <a:xfrm>
                <a:off x="10632937" y="4261038"/>
                <a:ext cx="90922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rgbClr val="FFFF00"/>
                    </a:solidFill>
                  </a:rPr>
                  <a:t>Beam line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114FC220-27AF-41D5-B385-CB1DF3AAF4D2}"/>
                  </a:ext>
                </a:extLst>
              </p:cNvPr>
              <p:cNvSpPr txBox="1"/>
              <p:nvPr/>
            </p:nvSpPr>
            <p:spPr>
              <a:xfrm>
                <a:off x="11584782" y="1866465"/>
                <a:ext cx="64081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layer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996F30B8-981E-4B5E-8F28-B873D937EEA3}"/>
                  </a:ext>
                </a:extLst>
              </p:cNvPr>
              <p:cNvSpPr txBox="1"/>
              <p:nvPr/>
            </p:nvSpPr>
            <p:spPr>
              <a:xfrm>
                <a:off x="11756270" y="3662761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</a:rPr>
                  <a:t>1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2A298FA-DD0A-4D0C-A3F7-42E4E1522FFD}"/>
                  </a:ext>
                </a:extLst>
              </p:cNvPr>
              <p:cNvSpPr txBox="1"/>
              <p:nvPr/>
            </p:nvSpPr>
            <p:spPr>
              <a:xfrm>
                <a:off x="11757211" y="3354061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</a:rPr>
                  <a:t>2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8544CB6B-A5E8-42B4-8E58-9E60DCEC9011}"/>
                  </a:ext>
                </a:extLst>
              </p:cNvPr>
              <p:cNvSpPr txBox="1"/>
              <p:nvPr/>
            </p:nvSpPr>
            <p:spPr>
              <a:xfrm>
                <a:off x="11754347" y="301830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</a:rPr>
                  <a:t>3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C33266BF-AE8D-49F1-848C-99F343002C1E}"/>
                  </a:ext>
                </a:extLst>
              </p:cNvPr>
              <p:cNvSpPr txBox="1"/>
              <p:nvPr/>
            </p:nvSpPr>
            <p:spPr>
              <a:xfrm>
                <a:off x="11751120" y="2753538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</a:rPr>
                  <a:t>4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5A19D493-036E-48C4-AC3A-D5D8041F7A26}"/>
                  </a:ext>
                </a:extLst>
              </p:cNvPr>
              <p:cNvSpPr txBox="1"/>
              <p:nvPr/>
            </p:nvSpPr>
            <p:spPr>
              <a:xfrm>
                <a:off x="11747893" y="2467017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</a:rPr>
                  <a:t>5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D08346F3-40F0-47D5-A47D-99111185129F}"/>
                  </a:ext>
                </a:extLst>
              </p:cNvPr>
              <p:cNvSpPr txBox="1"/>
              <p:nvPr/>
            </p:nvSpPr>
            <p:spPr>
              <a:xfrm>
                <a:off x="11744438" y="2153015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</a:rPr>
                  <a:t>6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9D90CDC8-CA84-4D18-A0C2-E7019520F9FC}"/>
                  </a:ext>
                </a:extLst>
              </p:cNvPr>
              <p:cNvSpPr txBox="1"/>
              <p:nvPr/>
            </p:nvSpPr>
            <p:spPr>
              <a:xfrm>
                <a:off x="7303697" y="1490389"/>
                <a:ext cx="320062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/>
                  <a:t>Longitudinal r-z cross section</a:t>
                </a:r>
              </a:p>
            </p:txBody>
          </p:sp>
          <p:cxnSp>
            <p:nvCxnSpPr>
              <p:cNvPr id="64" name="Straight Arrow Connector 63">
                <a:extLst>
                  <a:ext uri="{FF2B5EF4-FFF2-40B4-BE49-F238E27FC236}">
                    <a16:creationId xmlns:a16="http://schemas.microsoft.com/office/drawing/2014/main" id="{41DFD4E5-A1D9-4FD6-9C89-B82669EC2A06}"/>
                  </a:ext>
                </a:extLst>
              </p:cNvPr>
              <p:cNvCxnSpPr/>
              <p:nvPr/>
            </p:nvCxnSpPr>
            <p:spPr>
              <a:xfrm>
                <a:off x="5992238" y="2315183"/>
                <a:ext cx="9728" cy="4357991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9307E38A-3D49-457E-8E3B-5D85A88C36E3}"/>
                  </a:ext>
                </a:extLst>
              </p:cNvPr>
              <p:cNvSpPr txBox="1"/>
              <p:nvPr/>
            </p:nvSpPr>
            <p:spPr>
              <a:xfrm>
                <a:off x="5381310" y="4377450"/>
                <a:ext cx="603465" cy="261610"/>
              </a:xfrm>
              <a:prstGeom prst="rect">
                <a:avLst/>
              </a:prstGeom>
              <a:solidFill>
                <a:srgbClr val="C7CFDC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>
                    <a:solidFill>
                      <a:srgbClr val="0070C0"/>
                    </a:solidFill>
                  </a:rPr>
                  <a:t>159 cm</a:t>
                </a:r>
              </a:p>
            </p:txBody>
          </p:sp>
          <p:cxnSp>
            <p:nvCxnSpPr>
              <p:cNvPr id="66" name="Straight Arrow Connector 65">
                <a:extLst>
                  <a:ext uri="{FF2B5EF4-FFF2-40B4-BE49-F238E27FC236}">
                    <a16:creationId xmlns:a16="http://schemas.microsoft.com/office/drawing/2014/main" id="{48BC2EF8-AD18-4852-A5C9-9E5CA72880B2}"/>
                  </a:ext>
                </a:extLst>
              </p:cNvPr>
              <p:cNvCxnSpPr/>
              <p:nvPr/>
            </p:nvCxnSpPr>
            <p:spPr>
              <a:xfrm flipV="1">
                <a:off x="6206245" y="6741272"/>
                <a:ext cx="5329897" cy="9727"/>
              </a:xfrm>
              <a:prstGeom prst="straightConnector1">
                <a:avLst/>
              </a:prstGeom>
              <a:ln w="28575">
                <a:solidFill>
                  <a:srgbClr val="0070C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12E0DE3-1BC7-404B-882B-2CCAD5B536E8}"/>
                </a:ext>
              </a:extLst>
            </p:cNvPr>
            <p:cNvSpPr txBox="1"/>
            <p:nvPr/>
          </p:nvSpPr>
          <p:spPr>
            <a:xfrm>
              <a:off x="8581292" y="6524211"/>
              <a:ext cx="8707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070C0"/>
                  </a:solidFill>
                </a:rPr>
                <a:t>203 cm</a:t>
              </a:r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111D341A-F0C5-4B75-8E4E-47B837AD811E}"/>
              </a:ext>
            </a:extLst>
          </p:cNvPr>
          <p:cNvSpPr txBox="1"/>
          <p:nvPr/>
        </p:nvSpPr>
        <p:spPr>
          <a:xfrm>
            <a:off x="5899801" y="1438491"/>
            <a:ext cx="14246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stretching rods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85536A63-44CD-49DA-B0ED-7087C80D9F92}"/>
              </a:ext>
            </a:extLst>
          </p:cNvPr>
          <p:cNvCxnSpPr>
            <a:cxnSpLocks/>
            <a:stCxn id="67" idx="1"/>
          </p:cNvCxnSpPr>
          <p:nvPr/>
        </p:nvCxnSpPr>
        <p:spPr>
          <a:xfrm flipH="1">
            <a:off x="5374461" y="1607768"/>
            <a:ext cx="525340" cy="4437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AAECF739-3B61-4724-93F3-A7159F803E55}"/>
              </a:ext>
            </a:extLst>
          </p:cNvPr>
          <p:cNvCxnSpPr/>
          <p:nvPr/>
        </p:nvCxnSpPr>
        <p:spPr>
          <a:xfrm>
            <a:off x="7277892" y="1609748"/>
            <a:ext cx="448748" cy="3050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2101478D-31C8-4A08-AE1F-7C96F9A2F712}"/>
              </a:ext>
            </a:extLst>
          </p:cNvPr>
          <p:cNvSpPr txBox="1"/>
          <p:nvPr/>
        </p:nvSpPr>
        <p:spPr>
          <a:xfrm>
            <a:off x="27731" y="1314295"/>
            <a:ext cx="603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end</a:t>
            </a:r>
          </a:p>
          <a:p>
            <a:r>
              <a:rPr lang="en-US" sz="1600" dirty="0"/>
              <a:t>plate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6CC52CE-1498-4C94-9B60-054EF2CA6CF6}"/>
              </a:ext>
            </a:extLst>
          </p:cNvPr>
          <p:cNvSpPr txBox="1"/>
          <p:nvPr/>
        </p:nvSpPr>
        <p:spPr>
          <a:xfrm>
            <a:off x="3901290" y="6028348"/>
            <a:ext cx="1086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Drift gaps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BC4CD4BF-183A-424A-A62F-33FDE4B935DF}"/>
              </a:ext>
            </a:extLst>
          </p:cNvPr>
          <p:cNvCxnSpPr>
            <a:stCxn id="71" idx="3"/>
          </p:cNvCxnSpPr>
          <p:nvPr/>
        </p:nvCxnSpPr>
        <p:spPr>
          <a:xfrm flipV="1">
            <a:off x="4987806" y="4767282"/>
            <a:ext cx="1732247" cy="144573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94DEC44E-C787-4C02-9606-9E23493737DA}"/>
              </a:ext>
            </a:extLst>
          </p:cNvPr>
          <p:cNvCxnSpPr>
            <a:stCxn id="71" idx="3"/>
          </p:cNvCxnSpPr>
          <p:nvPr/>
        </p:nvCxnSpPr>
        <p:spPr>
          <a:xfrm flipV="1">
            <a:off x="4987806" y="5179472"/>
            <a:ext cx="1639497" cy="103354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A2A0A551-D381-4A9D-A27E-600968FA31C4}"/>
              </a:ext>
            </a:extLst>
          </p:cNvPr>
          <p:cNvCxnSpPr>
            <a:stCxn id="71" idx="3"/>
          </p:cNvCxnSpPr>
          <p:nvPr/>
        </p:nvCxnSpPr>
        <p:spPr>
          <a:xfrm flipV="1">
            <a:off x="4987806" y="5463116"/>
            <a:ext cx="1573006" cy="74989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3706DDDD-E5DD-4DBF-B613-CB2F804A6990}"/>
              </a:ext>
            </a:extLst>
          </p:cNvPr>
          <p:cNvCxnSpPr>
            <a:stCxn id="71" idx="3"/>
          </p:cNvCxnSpPr>
          <p:nvPr/>
        </p:nvCxnSpPr>
        <p:spPr>
          <a:xfrm flipV="1">
            <a:off x="4987806" y="5750511"/>
            <a:ext cx="1513149" cy="46250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4A853C87-F313-4009-85E4-E6EC37D071A7}"/>
              </a:ext>
            </a:extLst>
          </p:cNvPr>
          <p:cNvCxnSpPr>
            <a:stCxn id="71" idx="3"/>
          </p:cNvCxnSpPr>
          <p:nvPr/>
        </p:nvCxnSpPr>
        <p:spPr>
          <a:xfrm flipV="1">
            <a:off x="4987806" y="6028348"/>
            <a:ext cx="1452866" cy="1846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801275D1-C6DA-4016-A02B-E5CB11625F58}"/>
              </a:ext>
            </a:extLst>
          </p:cNvPr>
          <p:cNvCxnSpPr>
            <a:stCxn id="71" idx="3"/>
          </p:cNvCxnSpPr>
          <p:nvPr/>
        </p:nvCxnSpPr>
        <p:spPr>
          <a:xfrm>
            <a:off x="4987806" y="6213014"/>
            <a:ext cx="1396133" cy="7773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77">
            <a:extLst>
              <a:ext uri="{FF2B5EF4-FFF2-40B4-BE49-F238E27FC236}">
                <a16:creationId xmlns:a16="http://schemas.microsoft.com/office/drawing/2014/main" id="{972A9B0F-8382-4A83-9AE4-99763B30E45F}"/>
              </a:ext>
            </a:extLst>
          </p:cNvPr>
          <p:cNvSpPr/>
          <p:nvPr/>
        </p:nvSpPr>
        <p:spPr>
          <a:xfrm>
            <a:off x="-16745" y="609600"/>
            <a:ext cx="12201896" cy="461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ts val="1800"/>
              </a:spcBef>
              <a:spcAft>
                <a:spcPts val="600"/>
              </a:spcAft>
            </a:pP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6212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Content Placeholder 4" descr="A picture containing building&#10;&#10;Description automatically generated">
            <a:extLst>
              <a:ext uri="{FF2B5EF4-FFF2-40B4-BE49-F238E27FC236}">
                <a16:creationId xmlns:a16="http://schemas.microsoft.com/office/drawing/2014/main" id="{ADAA4170-57EE-4B4A-8E5D-D7A8F6A936CC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28" y="1472110"/>
            <a:ext cx="5511800" cy="4041775"/>
          </a:xfrm>
        </p:spPr>
      </p:pic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15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75623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 @ FIT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72A9B0F-8382-4A83-9AE4-99763B30E45F}"/>
              </a:ext>
            </a:extLst>
          </p:cNvPr>
          <p:cNvSpPr/>
          <p:nvPr/>
        </p:nvSpPr>
        <p:spPr>
          <a:xfrm>
            <a:off x="0" y="909935"/>
            <a:ext cx="12201896" cy="461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ts val="1800"/>
              </a:spcBef>
              <a:spcAft>
                <a:spcPts val="600"/>
              </a:spcAft>
            </a:pP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of Hits on Tracks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Picture 36" descr="A picture containing implement, pencil&#10;&#10;Description automatically generated">
            <a:extLst>
              <a:ext uri="{FF2B5EF4-FFF2-40B4-BE49-F238E27FC236}">
                <a16:creationId xmlns:a16="http://schemas.microsoft.com/office/drawing/2014/main" id="{C7D0A010-953F-4AE9-8188-E8FCEC5EB1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396" y="1472109"/>
            <a:ext cx="5511513" cy="4041776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CD69D977-5E54-45FB-973F-929875120CC1}"/>
              </a:ext>
            </a:extLst>
          </p:cNvPr>
          <p:cNvSpPr txBox="1"/>
          <p:nvPr/>
        </p:nvSpPr>
        <p:spPr>
          <a:xfrm>
            <a:off x="0" y="5867400"/>
            <a:ext cx="624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[Each “hit” is actually a track stub (track-let, sub-track) with directional information  in a mini-drift (“</a:t>
            </a:r>
            <a:r>
              <a:rPr lang="en-US" dirty="0">
                <a:solidFill>
                  <a:srgbClr val="FF0000"/>
                </a:solidFill>
                <a:sym typeface="Symbol" panose="05050102010706020507" pitchFamily="18" charset="2"/>
              </a:rPr>
              <a:t>TPC”) configuration</a:t>
            </a:r>
            <a:r>
              <a:rPr lang="en-US" dirty="0">
                <a:solidFill>
                  <a:srgbClr val="FF0000"/>
                </a:solidFill>
              </a:rPr>
              <a:t>]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658FBA9-0B90-4CBA-AB5A-ABE56CCC0280}"/>
              </a:ext>
            </a:extLst>
          </p:cNvPr>
          <p:cNvSpPr txBox="1"/>
          <p:nvPr/>
        </p:nvSpPr>
        <p:spPr>
          <a:xfrm>
            <a:off x="7237283" y="5534324"/>
            <a:ext cx="4333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Extra detector hits occur at certain </a:t>
            </a:r>
            <a:r>
              <a:rPr lang="en-US" dirty="0">
                <a:sym typeface="Symbol" panose="05050102010706020507" pitchFamily="18" charset="2"/>
              </a:rPr>
              <a:t>-values</a:t>
            </a:r>
            <a:r>
              <a:rPr lang="en-US" dirty="0"/>
              <a:t>, </a:t>
            </a:r>
          </a:p>
          <a:p>
            <a:pPr algn="ctr"/>
            <a:r>
              <a:rPr lang="en-US" dirty="0"/>
              <a:t>e.g. seven hits on this particular track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0E2C364-6669-4449-9D6A-4B92D8AA777B}"/>
              </a:ext>
            </a:extLst>
          </p:cNvPr>
          <p:cNvSpPr txBox="1"/>
          <p:nvPr/>
        </p:nvSpPr>
        <p:spPr>
          <a:xfrm>
            <a:off x="5382012" y="5128480"/>
            <a:ext cx="360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47FFFF"/>
                </a:solidFill>
              </a:rPr>
              <a:t>IP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81B7171-8C6A-4333-981D-BDF8348BA96F}"/>
              </a:ext>
            </a:extLst>
          </p:cNvPr>
          <p:cNvSpPr txBox="1"/>
          <p:nvPr/>
        </p:nvSpPr>
        <p:spPr>
          <a:xfrm>
            <a:off x="11390444" y="5128480"/>
            <a:ext cx="360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47FFFF"/>
                </a:solidFill>
              </a:rPr>
              <a:t>IP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88B9F22-EE4E-4CAD-8D4B-7ED5538396E3}"/>
              </a:ext>
            </a:extLst>
          </p:cNvPr>
          <p:cNvGrpSpPr/>
          <p:nvPr/>
        </p:nvGrpSpPr>
        <p:grpSpPr>
          <a:xfrm>
            <a:off x="9295030" y="1475934"/>
            <a:ext cx="1956334" cy="2797312"/>
            <a:chOff x="9295030" y="1428010"/>
            <a:chExt cx="1956334" cy="2797312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3C7F773-10C8-4394-8D4B-C02E0D8FA8D1}"/>
                </a:ext>
              </a:extLst>
            </p:cNvPr>
            <p:cNvSpPr/>
            <p:nvPr/>
          </p:nvSpPr>
          <p:spPr>
            <a:xfrm>
              <a:off x="10563543" y="1855007"/>
              <a:ext cx="87549" cy="97277"/>
            </a:xfrm>
            <a:prstGeom prst="ellipse">
              <a:avLst/>
            </a:prstGeom>
            <a:solidFill>
              <a:srgbClr val="47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1B40393D-388E-48DA-AAC6-C8FB0D01E415}"/>
                </a:ext>
              </a:extLst>
            </p:cNvPr>
            <p:cNvSpPr/>
            <p:nvPr/>
          </p:nvSpPr>
          <p:spPr>
            <a:xfrm>
              <a:off x="10608935" y="2046319"/>
              <a:ext cx="87549" cy="97277"/>
            </a:xfrm>
            <a:prstGeom prst="ellipse">
              <a:avLst/>
            </a:prstGeom>
            <a:solidFill>
              <a:srgbClr val="47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9F88C05D-8E9F-484C-950B-4BD0B345604A}"/>
                </a:ext>
              </a:extLst>
            </p:cNvPr>
            <p:cNvSpPr/>
            <p:nvPr/>
          </p:nvSpPr>
          <p:spPr>
            <a:xfrm>
              <a:off x="10664055" y="2276543"/>
              <a:ext cx="87549" cy="97277"/>
            </a:xfrm>
            <a:prstGeom prst="ellipse">
              <a:avLst/>
            </a:prstGeom>
            <a:solidFill>
              <a:srgbClr val="47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25E52D7B-39A3-433E-BCDA-FF69A4575B12}"/>
                </a:ext>
              </a:extLst>
            </p:cNvPr>
            <p:cNvSpPr/>
            <p:nvPr/>
          </p:nvSpPr>
          <p:spPr>
            <a:xfrm>
              <a:off x="10761335" y="2685105"/>
              <a:ext cx="87549" cy="97277"/>
            </a:xfrm>
            <a:prstGeom prst="ellipse">
              <a:avLst/>
            </a:prstGeom>
            <a:solidFill>
              <a:srgbClr val="47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BDE8A246-278A-43A8-97F1-750436009FAF}"/>
                </a:ext>
              </a:extLst>
            </p:cNvPr>
            <p:cNvSpPr/>
            <p:nvPr/>
          </p:nvSpPr>
          <p:spPr>
            <a:xfrm>
              <a:off x="10858611" y="3083940"/>
              <a:ext cx="87549" cy="97277"/>
            </a:xfrm>
            <a:prstGeom prst="ellipse">
              <a:avLst/>
            </a:prstGeom>
            <a:solidFill>
              <a:srgbClr val="47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9D10EFB8-A1CA-40AE-8749-1E966C9435E3}"/>
                </a:ext>
              </a:extLst>
            </p:cNvPr>
            <p:cNvSpPr/>
            <p:nvPr/>
          </p:nvSpPr>
          <p:spPr>
            <a:xfrm>
              <a:off x="10962371" y="3489260"/>
              <a:ext cx="87549" cy="97277"/>
            </a:xfrm>
            <a:prstGeom prst="ellipse">
              <a:avLst/>
            </a:prstGeom>
            <a:solidFill>
              <a:srgbClr val="47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D2A42145-5E8F-44CE-8124-5639AFBD7533}"/>
                </a:ext>
              </a:extLst>
            </p:cNvPr>
            <p:cNvSpPr/>
            <p:nvPr/>
          </p:nvSpPr>
          <p:spPr>
            <a:xfrm>
              <a:off x="11114771" y="4128045"/>
              <a:ext cx="87549" cy="97277"/>
            </a:xfrm>
            <a:prstGeom prst="ellipse">
              <a:avLst/>
            </a:prstGeom>
            <a:solidFill>
              <a:srgbClr val="47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52D23404-8B27-402E-AD40-82984C8E089D}"/>
                </a:ext>
              </a:extLst>
            </p:cNvPr>
            <p:cNvSpPr txBox="1"/>
            <p:nvPr/>
          </p:nvSpPr>
          <p:spPr>
            <a:xfrm>
              <a:off x="10601763" y="1495698"/>
              <a:ext cx="6496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track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81E915BF-98C7-4F20-A35C-4131AA62ED1F}"/>
                </a:ext>
              </a:extLst>
            </p:cNvPr>
            <p:cNvSpPr txBox="1"/>
            <p:nvPr/>
          </p:nvSpPr>
          <p:spPr>
            <a:xfrm>
              <a:off x="9295030" y="1428010"/>
              <a:ext cx="9642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47FFFF"/>
                  </a:solidFill>
                </a:rPr>
                <a:t>extra hit</a:t>
              </a:r>
            </a:p>
          </p:txBody>
        </p:sp>
        <p:cxnSp>
          <p:nvCxnSpPr>
            <p:cNvPr id="89" name="Straight Arrow Connector 88">
              <a:extLst>
                <a:ext uri="{FF2B5EF4-FFF2-40B4-BE49-F238E27FC236}">
                  <a16:creationId xmlns:a16="http://schemas.microsoft.com/office/drawing/2014/main" id="{E0FC1BFA-0EED-40F4-BB40-82D2518A660D}"/>
                </a:ext>
              </a:extLst>
            </p:cNvPr>
            <p:cNvCxnSpPr/>
            <p:nvPr/>
          </p:nvCxnSpPr>
          <p:spPr>
            <a:xfrm>
              <a:off x="10195895" y="1680364"/>
              <a:ext cx="359599" cy="173226"/>
            </a:xfrm>
            <a:prstGeom prst="straightConnector1">
              <a:avLst/>
            </a:prstGeom>
            <a:ln>
              <a:solidFill>
                <a:srgbClr val="47F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587388DB-F9A9-4371-9DD7-DC34CD4A14AB}"/>
              </a:ext>
            </a:extLst>
          </p:cNvPr>
          <p:cNvGrpSpPr/>
          <p:nvPr/>
        </p:nvGrpSpPr>
        <p:grpSpPr>
          <a:xfrm>
            <a:off x="337741" y="1447800"/>
            <a:ext cx="4642959" cy="2821455"/>
            <a:chOff x="337741" y="1399876"/>
            <a:chExt cx="4642959" cy="282145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E6883367-7078-4E3B-9EE9-F7B2B668C3A3}"/>
                </a:ext>
              </a:extLst>
            </p:cNvPr>
            <p:cNvSpPr/>
            <p:nvPr/>
          </p:nvSpPr>
          <p:spPr>
            <a:xfrm>
              <a:off x="4893151" y="4124054"/>
              <a:ext cx="87549" cy="97277"/>
            </a:xfrm>
            <a:prstGeom prst="ellipse">
              <a:avLst/>
            </a:prstGeom>
            <a:solidFill>
              <a:srgbClr val="47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40D55071-1915-4556-8C70-5ECF5EC6EEFD}"/>
                </a:ext>
              </a:extLst>
            </p:cNvPr>
            <p:cNvSpPr/>
            <p:nvPr/>
          </p:nvSpPr>
          <p:spPr>
            <a:xfrm>
              <a:off x="4598079" y="3517695"/>
              <a:ext cx="87549" cy="97277"/>
            </a:xfrm>
            <a:prstGeom prst="ellipse">
              <a:avLst/>
            </a:prstGeom>
            <a:solidFill>
              <a:srgbClr val="47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8161E1FE-734A-4791-BC89-07C7DD56423E}"/>
                </a:ext>
              </a:extLst>
            </p:cNvPr>
            <p:cNvSpPr/>
            <p:nvPr/>
          </p:nvSpPr>
          <p:spPr>
            <a:xfrm>
              <a:off x="4481346" y="3263628"/>
              <a:ext cx="87549" cy="97277"/>
            </a:xfrm>
            <a:prstGeom prst="ellipse">
              <a:avLst/>
            </a:prstGeom>
            <a:solidFill>
              <a:srgbClr val="47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F57F628C-F674-4E0A-8913-DD2F2D792871}"/>
                </a:ext>
              </a:extLst>
            </p:cNvPr>
            <p:cNvSpPr/>
            <p:nvPr/>
          </p:nvSpPr>
          <p:spPr>
            <a:xfrm>
              <a:off x="4293278" y="2861551"/>
              <a:ext cx="87549" cy="97277"/>
            </a:xfrm>
            <a:prstGeom prst="ellipse">
              <a:avLst/>
            </a:prstGeom>
            <a:solidFill>
              <a:srgbClr val="47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F0B56A49-3E70-4F6F-B0A3-D289979980CE}"/>
                </a:ext>
              </a:extLst>
            </p:cNvPr>
            <p:cNvSpPr/>
            <p:nvPr/>
          </p:nvSpPr>
          <p:spPr>
            <a:xfrm>
              <a:off x="4098721" y="2443449"/>
              <a:ext cx="87549" cy="97277"/>
            </a:xfrm>
            <a:prstGeom prst="ellipse">
              <a:avLst/>
            </a:prstGeom>
            <a:solidFill>
              <a:srgbClr val="47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6848A241-A046-413C-889A-5F6830ED39DE}"/>
                </a:ext>
              </a:extLst>
            </p:cNvPr>
            <p:cNvSpPr/>
            <p:nvPr/>
          </p:nvSpPr>
          <p:spPr>
            <a:xfrm>
              <a:off x="3910654" y="2027826"/>
              <a:ext cx="87549" cy="97277"/>
            </a:xfrm>
            <a:prstGeom prst="ellipse">
              <a:avLst/>
            </a:prstGeom>
            <a:solidFill>
              <a:srgbClr val="47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23FF6321-8136-4A87-B50F-28610C1E4851}"/>
                </a:ext>
              </a:extLst>
            </p:cNvPr>
            <p:cNvSpPr txBox="1"/>
            <p:nvPr/>
          </p:nvSpPr>
          <p:spPr>
            <a:xfrm>
              <a:off x="3827422" y="1428010"/>
              <a:ext cx="6496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track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74762C11-98E0-4CA8-8B13-E50F34EF6CFA}"/>
                </a:ext>
              </a:extLst>
            </p:cNvPr>
            <p:cNvSpPr txBox="1"/>
            <p:nvPr/>
          </p:nvSpPr>
          <p:spPr>
            <a:xfrm>
              <a:off x="2482752" y="1534356"/>
              <a:ext cx="11562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47FFFF"/>
                  </a:solidFill>
                </a:rPr>
                <a:t>regular hit</a:t>
              </a:r>
            </a:p>
          </p:txBody>
        </p: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90236E2C-EE84-4C97-AB58-661FBF5C126D}"/>
                </a:ext>
              </a:extLst>
            </p:cNvPr>
            <p:cNvCxnSpPr/>
            <p:nvPr/>
          </p:nvCxnSpPr>
          <p:spPr>
            <a:xfrm>
              <a:off x="3560462" y="1797342"/>
              <a:ext cx="350192" cy="266632"/>
            </a:xfrm>
            <a:prstGeom prst="straightConnector1">
              <a:avLst/>
            </a:prstGeom>
            <a:ln>
              <a:solidFill>
                <a:srgbClr val="47F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D11148C4-053C-4870-B3B9-E976B0728328}"/>
                </a:ext>
              </a:extLst>
            </p:cNvPr>
            <p:cNvSpPr txBox="1"/>
            <p:nvPr/>
          </p:nvSpPr>
          <p:spPr>
            <a:xfrm>
              <a:off x="337741" y="1399876"/>
              <a:ext cx="7409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FF00"/>
                  </a:solidFill>
                </a:rPr>
                <a:t>frame</a:t>
              </a:r>
            </a:p>
          </p:txBody>
        </p:sp>
        <p:cxnSp>
          <p:nvCxnSpPr>
            <p:cNvPr id="93" name="Straight Arrow Connector 92">
              <a:extLst>
                <a:ext uri="{FF2B5EF4-FFF2-40B4-BE49-F238E27FC236}">
                  <a16:creationId xmlns:a16="http://schemas.microsoft.com/office/drawing/2014/main" id="{5DD4FF7C-6A0E-4D3E-AF03-7E7CF188D09F}"/>
                </a:ext>
              </a:extLst>
            </p:cNvPr>
            <p:cNvCxnSpPr/>
            <p:nvPr/>
          </p:nvCxnSpPr>
          <p:spPr>
            <a:xfrm>
              <a:off x="1026619" y="1612676"/>
              <a:ext cx="405375" cy="277126"/>
            </a:xfrm>
            <a:prstGeom prst="straightConnector1">
              <a:avLst/>
            </a:prstGeom>
            <a:ln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TextBox 93">
            <a:extLst>
              <a:ext uri="{FF2B5EF4-FFF2-40B4-BE49-F238E27FC236}">
                <a16:creationId xmlns:a16="http://schemas.microsoft.com/office/drawing/2014/main" id="{06E730B1-5C47-499D-AAAE-98EB829130B4}"/>
              </a:ext>
            </a:extLst>
          </p:cNvPr>
          <p:cNvSpPr txBox="1"/>
          <p:nvPr/>
        </p:nvSpPr>
        <p:spPr>
          <a:xfrm>
            <a:off x="1332317" y="5534324"/>
            <a:ext cx="4390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Six detectors being hit by the track</a:t>
            </a:r>
          </a:p>
        </p:txBody>
      </p:sp>
    </p:spTree>
    <p:extLst>
      <p:ext uri="{BB962C8B-B14F-4D97-AF65-F5344CB8AC3E}">
        <p14:creationId xmlns:p14="http://schemas.microsoft.com/office/powerpoint/2010/main" val="29594019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16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10625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 @ FIT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72A9B0F-8382-4A83-9AE4-99763B30E45F}"/>
              </a:ext>
            </a:extLst>
          </p:cNvPr>
          <p:cNvSpPr/>
          <p:nvPr/>
        </p:nvSpPr>
        <p:spPr>
          <a:xfrm>
            <a:off x="0" y="838200"/>
            <a:ext cx="12201896" cy="461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ts val="1800"/>
              </a:spcBef>
              <a:spcAft>
                <a:spcPts val="600"/>
              </a:spcAft>
            </a:pP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Geometric Acceptance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3457D582-10A2-47DD-904C-92AC42F56841}"/>
              </a:ext>
            </a:extLst>
          </p:cNvPr>
          <p:cNvSpPr txBox="1">
            <a:spLocks/>
          </p:cNvSpPr>
          <p:nvPr/>
        </p:nvSpPr>
        <p:spPr>
          <a:xfrm>
            <a:off x="0" y="1219200"/>
            <a:ext cx="4207831" cy="5486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 previous designs, there were </a:t>
            </a:r>
            <a:r>
              <a:rPr kumimoji="0" lang="el-GR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η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-values where the number of detectors hit dropped down as low as two due to gaps in the coverage.</a:t>
            </a:r>
          </a:p>
          <a:p>
            <a:pPr marR="0" lvl="0" algn="l" defTabSz="914400" rtl="0" eaLnBrk="1" fontAlgn="auto" latinLnBrk="0" hangingPunct="1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We have updated the design such that detectors partially overlap to create continuous coverage in the z-direction.</a:t>
            </a:r>
          </a:p>
          <a:p>
            <a:pPr marR="0" lvl="0" algn="l" defTabSz="914400" rtl="0" eaLnBrk="1" fontAlgn="auto" latinLnBrk="0" hangingPunct="1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This improves the coverage greatly,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with tracks now hitting at least six detectors at all times through |</a:t>
            </a:r>
            <a:r>
              <a:rPr kumimoji="0" lang="el-GR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η</a:t>
            </a:r>
            <a:r>
              <a:rPr kumimoji="0" lang="en-US" sz="1600" b="0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&lt; 1,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sometimes even eight.</a:t>
            </a:r>
          </a:p>
          <a:p>
            <a:pPr marR="0" lvl="0" algn="l" defTabSz="914400" rtl="0" eaLnBrk="1" fontAlgn="auto" latinLnBrk="0" hangingPunct="1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The price to pay is that the detectors within one layer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have to be radially staggered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(see previous slide) making the design more complex.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09F88311-226E-4902-A677-EB13840A7165}"/>
              </a:ext>
            </a:extLst>
          </p:cNvPr>
          <p:cNvGrpSpPr/>
          <p:nvPr/>
        </p:nvGrpSpPr>
        <p:grpSpPr>
          <a:xfrm>
            <a:off x="4048328" y="1499877"/>
            <a:ext cx="8067472" cy="5077446"/>
            <a:chOff x="4124528" y="1157592"/>
            <a:chExt cx="8067472" cy="5077446"/>
          </a:xfrm>
        </p:grpSpPr>
        <p:graphicFrame>
          <p:nvGraphicFramePr>
            <p:cNvPr id="57" name="Chart 56">
              <a:extLst>
                <a:ext uri="{FF2B5EF4-FFF2-40B4-BE49-F238E27FC236}">
                  <a16:creationId xmlns:a16="http://schemas.microsoft.com/office/drawing/2014/main" id="{E69994B8-98B7-46FC-A53C-53D36FF43C36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4124528" y="1157592"/>
            <a:ext cx="8067472" cy="507744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8EEF04B1-CF7C-40E8-AC2B-5FFCBB6883FC}"/>
                </a:ext>
              </a:extLst>
            </p:cNvPr>
            <p:cNvSpPr txBox="1"/>
            <p:nvPr/>
          </p:nvSpPr>
          <p:spPr>
            <a:xfrm>
              <a:off x="10387012" y="1684446"/>
              <a:ext cx="1804988" cy="2308324"/>
            </a:xfrm>
            <a:prstGeom prst="rect">
              <a:avLst/>
            </a:prstGeom>
            <a:solidFill>
              <a:sysClr val="window" lastClr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Red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 dots indicate extra hits when tracks clip two detectors in one layer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Black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 dots are standard hits</a:t>
              </a: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77EA9BEB-2B78-4319-87C9-E5AD59EEED9A}"/>
              </a:ext>
            </a:extLst>
          </p:cNvPr>
          <p:cNvSpPr txBox="1"/>
          <p:nvPr/>
        </p:nvSpPr>
        <p:spPr>
          <a:xfrm>
            <a:off x="8591550" y="1528518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B6D1891-911B-4A50-A7F0-BDBBE60BBF7C}"/>
              </a:ext>
            </a:extLst>
          </p:cNvPr>
          <p:cNvSpPr txBox="1"/>
          <p:nvPr/>
        </p:nvSpPr>
        <p:spPr>
          <a:xfrm>
            <a:off x="8766971" y="1509468"/>
            <a:ext cx="324128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Symbol" panose="05050102010706020507" pitchFamily="18" charset="2"/>
              </a:rPr>
              <a:t>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B1899C5-0581-45D1-9668-C90F54173F98}"/>
              </a:ext>
            </a:extLst>
          </p:cNvPr>
          <p:cNvSpPr txBox="1"/>
          <p:nvPr/>
        </p:nvSpPr>
        <p:spPr>
          <a:xfrm>
            <a:off x="8090284" y="6194348"/>
            <a:ext cx="324128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Symbol" panose="05050102010706020507" pitchFamily="18" charset="2"/>
              </a:rPr>
              <a:t>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243795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17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14362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 @ FIT</a:t>
            </a:r>
          </a:p>
        </p:txBody>
      </p:sp>
      <p:sp>
        <p:nvSpPr>
          <p:cNvPr id="9" name="TextBox 18">
            <a:extLst>
              <a:ext uri="{FF2B5EF4-FFF2-40B4-BE49-F238E27FC236}">
                <a16:creationId xmlns:a16="http://schemas.microsoft.com/office/drawing/2014/main" id="{EA5C55C1-7211-45B7-B617-5EEC94915017}"/>
              </a:ext>
            </a:extLst>
          </p:cNvPr>
          <p:cNvSpPr txBox="1"/>
          <p:nvPr/>
        </p:nvSpPr>
        <p:spPr>
          <a:xfrm>
            <a:off x="2298177" y="131738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90C956-5B36-4685-A984-129549F7389F}"/>
              </a:ext>
            </a:extLst>
          </p:cNvPr>
          <p:cNvSpPr/>
          <p:nvPr/>
        </p:nvSpPr>
        <p:spPr>
          <a:xfrm>
            <a:off x="12644" y="833735"/>
            <a:ext cx="12192000" cy="461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ts val="1800"/>
              </a:spcBef>
              <a:spcAft>
                <a:spcPts val="600"/>
              </a:spcAft>
            </a:pP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Mechanical Mock-up 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C837299-ABF5-4FD2-BEA2-6304A162716A}"/>
              </a:ext>
            </a:extLst>
          </p:cNvPr>
          <p:cNvGrpSpPr/>
          <p:nvPr/>
        </p:nvGrpSpPr>
        <p:grpSpPr>
          <a:xfrm>
            <a:off x="7608156" y="1661138"/>
            <a:ext cx="4507644" cy="4736342"/>
            <a:chOff x="1053833" y="1219200"/>
            <a:chExt cx="4715903" cy="5316306"/>
          </a:xfrm>
        </p:grpSpPr>
        <p:sp>
          <p:nvSpPr>
            <p:cNvPr id="34" name="TextBox 9">
              <a:extLst>
                <a:ext uri="{FF2B5EF4-FFF2-40B4-BE49-F238E27FC236}">
                  <a16:creationId xmlns:a16="http://schemas.microsoft.com/office/drawing/2014/main" id="{EA5C55C1-7211-45B7-B617-5EEC94915017}"/>
                </a:ext>
              </a:extLst>
            </p:cNvPr>
            <p:cNvSpPr txBox="1"/>
            <p:nvPr/>
          </p:nvSpPr>
          <p:spPr>
            <a:xfrm>
              <a:off x="2285533" y="1376924"/>
              <a:ext cx="45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pic>
          <p:nvPicPr>
            <p:cNvPr id="35" name="Picture 34" descr="A picture containing indoor, white, water, table&#10;&#10;Description automatically generated">
              <a:extLst>
                <a:ext uri="{FF2B5EF4-FFF2-40B4-BE49-F238E27FC236}">
                  <a16:creationId xmlns:a16="http://schemas.microsoft.com/office/drawing/2014/main" id="{69C0971F-FF97-4F82-AFA5-766EF79A50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47" t="10851" r="33203" b="9041"/>
            <a:stretch/>
          </p:blipFill>
          <p:spPr>
            <a:xfrm>
              <a:off x="1053833" y="1219200"/>
              <a:ext cx="4715903" cy="5316306"/>
            </a:xfrm>
            <a:prstGeom prst="rect">
              <a:avLst/>
            </a:prstGeom>
          </p:spPr>
        </p:pic>
        <p:sp>
          <p:nvSpPr>
            <p:cNvPr id="36" name="TextBox 13">
              <a:extLst>
                <a:ext uri="{FF2B5EF4-FFF2-40B4-BE49-F238E27FC236}">
                  <a16:creationId xmlns:a16="http://schemas.microsoft.com/office/drawing/2014/main" id="{E5FE176D-A1A1-462B-BB2C-0D35B243D7FC}"/>
                </a:ext>
              </a:extLst>
            </p:cNvPr>
            <p:cNvSpPr txBox="1"/>
            <p:nvPr/>
          </p:nvSpPr>
          <p:spPr>
            <a:xfrm rot="998852">
              <a:off x="4284592" y="4238196"/>
              <a:ext cx="979739" cy="9327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/>
                <a:t>holes for</a:t>
              </a:r>
            </a:p>
            <a:p>
              <a:r>
                <a:rPr lang="en-US" sz="1600" dirty="0"/>
                <a:t>clamping</a:t>
              </a:r>
            </a:p>
            <a:p>
              <a:r>
                <a:rPr lang="en-US" sz="1600" dirty="0"/>
                <a:t>screws </a:t>
              </a:r>
            </a:p>
          </p:txBody>
        </p:sp>
        <p:sp>
          <p:nvSpPr>
            <p:cNvPr id="37" name="TextBox 14">
              <a:extLst>
                <a:ext uri="{FF2B5EF4-FFF2-40B4-BE49-F238E27FC236}">
                  <a16:creationId xmlns:a16="http://schemas.microsoft.com/office/drawing/2014/main" id="{67F7F7E4-15EA-4B3F-B6E9-D90A3C5B8B21}"/>
                </a:ext>
              </a:extLst>
            </p:cNvPr>
            <p:cNvSpPr txBox="1"/>
            <p:nvPr/>
          </p:nvSpPr>
          <p:spPr>
            <a:xfrm rot="661307">
              <a:off x="1812825" y="3022308"/>
              <a:ext cx="1059633" cy="9327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/>
                <a:t>holes for</a:t>
              </a:r>
            </a:p>
            <a:p>
              <a:r>
                <a:rPr lang="en-US" sz="1600" dirty="0"/>
                <a:t>stretching</a:t>
              </a:r>
            </a:p>
            <a:p>
              <a:r>
                <a:rPr lang="en-US" sz="1600" dirty="0"/>
                <a:t>rods 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3BA1F34-ADAD-4D1B-BF2F-458688766EA7}"/>
              </a:ext>
            </a:extLst>
          </p:cNvPr>
          <p:cNvGrpSpPr/>
          <p:nvPr/>
        </p:nvGrpSpPr>
        <p:grpSpPr>
          <a:xfrm>
            <a:off x="39112" y="1594949"/>
            <a:ext cx="7425377" cy="4722435"/>
            <a:chOff x="74369" y="1470637"/>
            <a:chExt cx="8269288" cy="5194757"/>
          </a:xfrm>
        </p:grpSpPr>
        <p:pic>
          <p:nvPicPr>
            <p:cNvPr id="18" name="Content Placeholder 4" descr="A picture containing object, telescope&#10;&#10;Description automatically generated">
              <a:extLst>
                <a:ext uri="{FF2B5EF4-FFF2-40B4-BE49-F238E27FC236}">
                  <a16:creationId xmlns:a16="http://schemas.microsoft.com/office/drawing/2014/main" id="{E2353477-DE1A-4338-A382-03E348FEF9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038" t="19024" r="20773" b="24765"/>
            <a:stretch/>
          </p:blipFill>
          <p:spPr>
            <a:xfrm>
              <a:off x="74369" y="1876926"/>
              <a:ext cx="8269288" cy="3667125"/>
            </a:xfrm>
            <a:prstGeom prst="rect">
              <a:avLst/>
            </a:prstGeom>
          </p:spPr>
        </p:pic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844F5BAC-2EAD-4AB2-9E49-776CC646924B}"/>
                </a:ext>
              </a:extLst>
            </p:cNvPr>
            <p:cNvCxnSpPr>
              <a:stCxn id="23" idx="1"/>
            </p:cNvCxnSpPr>
            <p:nvPr/>
          </p:nvCxnSpPr>
          <p:spPr>
            <a:xfrm flipH="1">
              <a:off x="3393876" y="1720479"/>
              <a:ext cx="676177" cy="467217"/>
            </a:xfrm>
            <a:prstGeom prst="straightConnector1">
              <a:avLst/>
            </a:prstGeom>
            <a:ln w="38100">
              <a:solidFill>
                <a:srgbClr val="FFC0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85281B60-7B36-4688-A4DA-19F8E1A8CE9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70790" y="3889302"/>
              <a:ext cx="618504" cy="2017459"/>
            </a:xfrm>
            <a:prstGeom prst="straightConnector1">
              <a:avLst/>
            </a:prstGeom>
            <a:ln w="38100">
              <a:solidFill>
                <a:srgbClr val="FFC0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9E6F09A8-EAFA-497D-9084-DE8DF9AF10F7}"/>
                </a:ext>
              </a:extLst>
            </p:cNvPr>
            <p:cNvCxnSpPr/>
            <p:nvPr/>
          </p:nvCxnSpPr>
          <p:spPr>
            <a:xfrm flipV="1">
              <a:off x="5629276" y="4637018"/>
              <a:ext cx="1838527" cy="1305476"/>
            </a:xfrm>
            <a:prstGeom prst="straightConnector1">
              <a:avLst/>
            </a:prstGeom>
            <a:ln w="38100">
              <a:solidFill>
                <a:srgbClr val="FFC0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Box 26">
              <a:extLst>
                <a:ext uri="{FF2B5EF4-FFF2-40B4-BE49-F238E27FC236}">
                  <a16:creationId xmlns:a16="http://schemas.microsoft.com/office/drawing/2014/main" id="{640FD89B-AA6A-42C6-B7A6-FF9EA59D6999}"/>
                </a:ext>
              </a:extLst>
            </p:cNvPr>
            <p:cNvSpPr txBox="1"/>
            <p:nvPr/>
          </p:nvSpPr>
          <p:spPr>
            <a:xfrm>
              <a:off x="4070053" y="1517343"/>
              <a:ext cx="3784481" cy="406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/>
                <a:t>“Drift Foil” (</a:t>
              </a:r>
              <a:r>
                <a:rPr lang="en-US" dirty="0" err="1"/>
                <a:t>kapton</a:t>
              </a:r>
              <a:r>
                <a:rPr lang="en-US" dirty="0"/>
                <a:t> foil, 50 </a:t>
              </a:r>
              <a:r>
                <a:rPr lang="en-US" dirty="0">
                  <a:sym typeface="Symbol" panose="05050102010706020507" pitchFamily="18" charset="2"/>
                </a:rPr>
                <a:t>m)</a:t>
              </a:r>
              <a:endParaRPr lang="en-US" dirty="0"/>
            </a:p>
          </p:txBody>
        </p:sp>
        <p:sp>
          <p:nvSpPr>
            <p:cNvPr id="24" name="TextBox 27">
              <a:extLst>
                <a:ext uri="{FF2B5EF4-FFF2-40B4-BE49-F238E27FC236}">
                  <a16:creationId xmlns:a16="http://schemas.microsoft.com/office/drawing/2014/main" id="{9790240E-B988-44F4-816C-0FBDD7ECD8D2}"/>
                </a:ext>
              </a:extLst>
            </p:cNvPr>
            <p:cNvSpPr txBox="1"/>
            <p:nvPr/>
          </p:nvSpPr>
          <p:spPr>
            <a:xfrm>
              <a:off x="5200818" y="5991778"/>
              <a:ext cx="2266986" cy="406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/>
                <a:t>3D-printed Frames </a:t>
              </a:r>
            </a:p>
          </p:txBody>
        </p:sp>
        <p:sp>
          <p:nvSpPr>
            <p:cNvPr id="25" name="TextBox 28">
              <a:extLst>
                <a:ext uri="{FF2B5EF4-FFF2-40B4-BE49-F238E27FC236}">
                  <a16:creationId xmlns:a16="http://schemas.microsoft.com/office/drawing/2014/main" id="{EA5C55C1-7211-45B7-B617-5EEC94915017}"/>
                </a:ext>
              </a:extLst>
            </p:cNvPr>
            <p:cNvSpPr txBox="1"/>
            <p:nvPr/>
          </p:nvSpPr>
          <p:spPr>
            <a:xfrm>
              <a:off x="570790" y="1604908"/>
              <a:ext cx="45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6" name="TextBox 29">
              <a:extLst>
                <a:ext uri="{FF2B5EF4-FFF2-40B4-BE49-F238E27FC236}">
                  <a16:creationId xmlns:a16="http://schemas.microsoft.com/office/drawing/2014/main" id="{DEA193D7-C4A6-4B8C-9393-ED1893BDBA1F}"/>
                </a:ext>
              </a:extLst>
            </p:cNvPr>
            <p:cNvSpPr txBox="1"/>
            <p:nvPr/>
          </p:nvSpPr>
          <p:spPr>
            <a:xfrm>
              <a:off x="88508" y="1470637"/>
              <a:ext cx="2148672" cy="406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 dirty="0"/>
                <a:t>Current design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1F40F49B-5DA1-4285-A4FA-A6B23D8C3907}"/>
                </a:ext>
              </a:extLst>
            </p:cNvPr>
            <p:cNvCxnSpPr/>
            <p:nvPr/>
          </p:nvCxnSpPr>
          <p:spPr>
            <a:xfrm flipV="1">
              <a:off x="5609062" y="4927847"/>
              <a:ext cx="484831" cy="1048796"/>
            </a:xfrm>
            <a:prstGeom prst="straightConnector1">
              <a:avLst/>
            </a:prstGeom>
            <a:ln w="38100">
              <a:solidFill>
                <a:srgbClr val="FFC0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6B7BFEFA-09C9-4EBF-AF18-1330798A47B5}"/>
                </a:ext>
              </a:extLst>
            </p:cNvPr>
            <p:cNvCxnSpPr/>
            <p:nvPr/>
          </p:nvCxnSpPr>
          <p:spPr>
            <a:xfrm flipV="1">
              <a:off x="5609062" y="5215902"/>
              <a:ext cx="646230" cy="771470"/>
            </a:xfrm>
            <a:prstGeom prst="straightConnector1">
              <a:avLst/>
            </a:prstGeom>
            <a:ln w="38100">
              <a:solidFill>
                <a:srgbClr val="FFC0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AD40DD00-F995-4241-BBDA-22FE1255B7AE}"/>
                </a:ext>
              </a:extLst>
            </p:cNvPr>
            <p:cNvCxnSpPr/>
            <p:nvPr/>
          </p:nvCxnSpPr>
          <p:spPr>
            <a:xfrm>
              <a:off x="496908" y="2966592"/>
              <a:ext cx="6061060" cy="6623"/>
            </a:xfrm>
            <a:prstGeom prst="straightConnector1">
              <a:avLst/>
            </a:prstGeom>
            <a:ln w="2857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33">
              <a:extLst>
                <a:ext uri="{FF2B5EF4-FFF2-40B4-BE49-F238E27FC236}">
                  <a16:creationId xmlns:a16="http://schemas.microsoft.com/office/drawing/2014/main" id="{252D9EF5-5B05-4375-9FA8-970604875B67}"/>
                </a:ext>
              </a:extLst>
            </p:cNvPr>
            <p:cNvSpPr txBox="1"/>
            <p:nvPr/>
          </p:nvSpPr>
          <p:spPr>
            <a:xfrm>
              <a:off x="2717700" y="2603884"/>
              <a:ext cx="1352353" cy="406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rgbClr val="0070C0"/>
                  </a:solidFill>
                </a:rPr>
                <a:t>L = 60 cm</a:t>
              </a: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F4645A92-3DFD-486D-A92E-3CE160A4FB89}"/>
                </a:ext>
              </a:extLst>
            </p:cNvPr>
            <p:cNvCxnSpPr/>
            <p:nvPr/>
          </p:nvCxnSpPr>
          <p:spPr>
            <a:xfrm flipH="1" flipV="1">
              <a:off x="8253999" y="2127612"/>
              <a:ext cx="7322" cy="3187626"/>
            </a:xfrm>
            <a:prstGeom prst="straightConnector1">
              <a:avLst/>
            </a:prstGeom>
            <a:ln w="28575">
              <a:solidFill>
                <a:srgbClr val="0070C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5">
              <a:extLst>
                <a:ext uri="{FF2B5EF4-FFF2-40B4-BE49-F238E27FC236}">
                  <a16:creationId xmlns:a16="http://schemas.microsoft.com/office/drawing/2014/main" id="{C9E8A233-CE93-4A2B-B9F6-91D676647795}"/>
                </a:ext>
              </a:extLst>
            </p:cNvPr>
            <p:cNvSpPr txBox="1"/>
            <p:nvPr/>
          </p:nvSpPr>
          <p:spPr>
            <a:xfrm>
              <a:off x="7031872" y="1944342"/>
              <a:ext cx="1288451" cy="4062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rgbClr val="0070C0"/>
                  </a:solidFill>
                </a:rPr>
                <a:t>D = 19 cm</a:t>
              </a:r>
            </a:p>
          </p:txBody>
        </p:sp>
        <p:sp>
          <p:nvSpPr>
            <p:cNvPr id="33" name="TextBox 36">
              <a:extLst>
                <a:ext uri="{FF2B5EF4-FFF2-40B4-BE49-F238E27FC236}">
                  <a16:creationId xmlns:a16="http://schemas.microsoft.com/office/drawing/2014/main" id="{1111279C-025F-475E-B3CE-FAACAF30D1AA}"/>
                </a:ext>
              </a:extLst>
            </p:cNvPr>
            <p:cNvSpPr txBox="1"/>
            <p:nvPr/>
          </p:nvSpPr>
          <p:spPr>
            <a:xfrm>
              <a:off x="144405" y="5954419"/>
              <a:ext cx="5146591" cy="7109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/>
                <a:t>“</a:t>
              </a:r>
              <a:r>
                <a:rPr lang="el-GR" dirty="0">
                  <a:cs typeface="Calibri" panose="020F0502020204030204" pitchFamily="34" charset="0"/>
                </a:rPr>
                <a:t>μ</a:t>
              </a:r>
              <a:r>
                <a:rPr lang="en-US" dirty="0">
                  <a:sym typeface="Symbol" panose="05050102010706020507" pitchFamily="18" charset="2"/>
                </a:rPr>
                <a:t>RWELL, DLC &amp; </a:t>
              </a:r>
              <a:r>
                <a:rPr lang="en-US" dirty="0"/>
                <a:t>Readout foil composite”</a:t>
              </a:r>
            </a:p>
            <a:p>
              <a:r>
                <a:rPr lang="en-US" dirty="0"/>
                <a:t>  (mocked up by </a:t>
              </a:r>
              <a:r>
                <a:rPr lang="en-US" dirty="0" err="1"/>
                <a:t>kapton</a:t>
              </a:r>
              <a:r>
                <a:rPr lang="en-US" dirty="0"/>
                <a:t> foil, 250 </a:t>
              </a:r>
              <a:r>
                <a:rPr lang="en-US" dirty="0">
                  <a:sym typeface="Symbol" panose="05050102010706020507" pitchFamily="18" charset="2"/>
                </a:rPr>
                <a:t>m)</a:t>
              </a:r>
              <a:endParaRPr lang="en-US" dirty="0"/>
            </a:p>
          </p:txBody>
        </p:sp>
      </p:grp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E6F09A8-EAFA-497D-9084-DE8DF9AF10F7}"/>
              </a:ext>
            </a:extLst>
          </p:cNvPr>
          <p:cNvCxnSpPr/>
          <p:nvPr/>
        </p:nvCxnSpPr>
        <p:spPr>
          <a:xfrm flipV="1">
            <a:off x="6533130" y="5385562"/>
            <a:ext cx="1366214" cy="443718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5281B60-7B36-4688-A4DA-19F8E1A8CE92}"/>
              </a:ext>
            </a:extLst>
          </p:cNvPr>
          <p:cNvCxnSpPr>
            <a:cxnSpLocks/>
          </p:cNvCxnSpPr>
          <p:nvPr/>
        </p:nvCxnSpPr>
        <p:spPr>
          <a:xfrm flipV="1">
            <a:off x="3442176" y="3985081"/>
            <a:ext cx="1919049" cy="1685973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60">
            <a:extLst>
              <a:ext uri="{FF2B5EF4-FFF2-40B4-BE49-F238E27FC236}">
                <a16:creationId xmlns:a16="http://schemas.microsoft.com/office/drawing/2014/main" id="{A2088EB8-E160-4930-AB06-1ADCC5622034}"/>
              </a:ext>
            </a:extLst>
          </p:cNvPr>
          <p:cNvSpPr txBox="1"/>
          <p:nvPr/>
        </p:nvSpPr>
        <p:spPr>
          <a:xfrm>
            <a:off x="7540946" y="5816025"/>
            <a:ext cx="14696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slots for </a:t>
            </a:r>
          </a:p>
          <a:p>
            <a:r>
              <a:rPr lang="en-US" sz="1600" dirty="0"/>
              <a:t>stretching nuts </a:t>
            </a:r>
          </a:p>
        </p:txBody>
      </p:sp>
    </p:spTree>
    <p:extLst>
      <p:ext uri="{BB962C8B-B14F-4D97-AF65-F5344CB8AC3E}">
        <p14:creationId xmlns:p14="http://schemas.microsoft.com/office/powerpoint/2010/main" val="35476663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18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14362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 @ FIT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5C55C1-7211-45B7-B617-5EEC94915017}"/>
              </a:ext>
            </a:extLst>
          </p:cNvPr>
          <p:cNvSpPr txBox="1"/>
          <p:nvPr/>
        </p:nvSpPr>
        <p:spPr>
          <a:xfrm>
            <a:off x="2285533" y="132342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5FE176D-A1A1-462B-BB2C-0D35B243D7FC}"/>
              </a:ext>
            </a:extLst>
          </p:cNvPr>
          <p:cNvSpPr txBox="1"/>
          <p:nvPr/>
        </p:nvSpPr>
        <p:spPr>
          <a:xfrm>
            <a:off x="4244504" y="4286424"/>
            <a:ext cx="9364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holes for</a:t>
            </a:r>
          </a:p>
          <a:p>
            <a:r>
              <a:rPr lang="en-US" sz="1600" dirty="0">
                <a:solidFill>
                  <a:schemeClr val="bg1"/>
                </a:solidFill>
              </a:rPr>
              <a:t>clamping</a:t>
            </a:r>
          </a:p>
          <a:p>
            <a:r>
              <a:rPr lang="en-US" sz="1600" dirty="0">
                <a:solidFill>
                  <a:schemeClr val="bg1"/>
                </a:solidFill>
              </a:rPr>
              <a:t>screws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2088EB8-E160-4930-AB06-1ADCC5622034}"/>
              </a:ext>
            </a:extLst>
          </p:cNvPr>
          <p:cNvSpPr txBox="1"/>
          <p:nvPr/>
        </p:nvSpPr>
        <p:spPr>
          <a:xfrm>
            <a:off x="6809364" y="2969947"/>
            <a:ext cx="21867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slots for stretching nuts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F7F7E4-15EA-4B3F-B6E9-D90A3C5B8B21}"/>
              </a:ext>
            </a:extLst>
          </p:cNvPr>
          <p:cNvSpPr txBox="1"/>
          <p:nvPr/>
        </p:nvSpPr>
        <p:spPr>
          <a:xfrm>
            <a:off x="1848258" y="2883275"/>
            <a:ext cx="10128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holes for</a:t>
            </a:r>
          </a:p>
          <a:p>
            <a:r>
              <a:rPr lang="en-US" sz="1600" dirty="0">
                <a:solidFill>
                  <a:schemeClr val="bg1"/>
                </a:solidFill>
              </a:rPr>
              <a:t>stretching</a:t>
            </a:r>
          </a:p>
          <a:p>
            <a:r>
              <a:rPr lang="en-US" sz="1600" dirty="0">
                <a:solidFill>
                  <a:schemeClr val="bg1"/>
                </a:solidFill>
              </a:rPr>
              <a:t>rods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79210CA-B036-48C7-99EA-7CDF139CD4CF}"/>
              </a:ext>
            </a:extLst>
          </p:cNvPr>
          <p:cNvSpPr txBox="1"/>
          <p:nvPr/>
        </p:nvSpPr>
        <p:spPr>
          <a:xfrm>
            <a:off x="6913124" y="1257123"/>
            <a:ext cx="13742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O-ring groove 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1B4E446C-0A0C-44C9-838F-72E6E2FAB065}"/>
              </a:ext>
            </a:extLst>
          </p:cNvPr>
          <p:cNvSpPr txBox="1">
            <a:spLocks/>
          </p:cNvSpPr>
          <p:nvPr/>
        </p:nvSpPr>
        <p:spPr>
          <a:xfrm>
            <a:off x="8469" y="1360652"/>
            <a:ext cx="570653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Procurement for Mock-up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marR="0" lvl="0" indent="-18288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Components in hand:</a:t>
            </a:r>
          </a:p>
          <a:p>
            <a:pPr marL="548640" marR="0" lvl="1" indent="-18288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both Kapton foils</a:t>
            </a:r>
          </a:p>
          <a:p>
            <a:pPr marL="548640" marR="0" lvl="1" indent="-18288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adhesive Kapton tape for splicing flat foils into cylinders</a:t>
            </a:r>
          </a:p>
          <a:p>
            <a:pPr marL="548640" marR="0" lvl="1" indent="-18288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threaded nylon stretching rods and nuts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Working on 3D-printing frames at the university maker-space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Hopefully, we can add here a photo of all the parts before Kondo has to submit his slides!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9BF0C211-BB02-4081-8702-39A1D2840237}"/>
              </a:ext>
            </a:extLst>
          </p:cNvPr>
          <p:cNvSpPr txBox="1">
            <a:spLocks/>
          </p:cNvSpPr>
          <p:nvPr/>
        </p:nvSpPr>
        <p:spPr>
          <a:xfrm>
            <a:off x="6482054" y="1360652"/>
            <a:ext cx="570994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Plans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Jan – April 2020</a:t>
            </a:r>
          </a:p>
          <a:p>
            <a:pPr marL="548640" marR="0" lvl="1" indent="-18288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Build and test mechanical mock-up for single cylinder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May – July 2020</a:t>
            </a:r>
          </a:p>
          <a:p>
            <a:pPr marL="548640" marR="0" lvl="1" indent="-18288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If successful,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Build and test mechanical mock-up for multiple cylinders connected along            z-direction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Begin design of components for </a:t>
            </a: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active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single-cylinder detector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E5C20C0-1EE6-4800-A1C4-2047EA128D24}"/>
              </a:ext>
            </a:extLst>
          </p:cNvPr>
          <p:cNvSpPr/>
          <p:nvPr/>
        </p:nvSpPr>
        <p:spPr>
          <a:xfrm>
            <a:off x="135467" y="4165600"/>
            <a:ext cx="5706533" cy="2243667"/>
          </a:xfrm>
          <a:prstGeom prst="rect">
            <a:avLst/>
          </a:prstGeom>
          <a:noFill/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53982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19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96163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 @ TU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122832-B3F2-4850-BDD6-5641412FD9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" r="8889"/>
          <a:stretch/>
        </p:blipFill>
        <p:spPr>
          <a:xfrm>
            <a:off x="6737766" y="807209"/>
            <a:ext cx="5454234" cy="3231391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260740C5-313F-40E1-9C86-B26C185FFC49}"/>
              </a:ext>
            </a:extLst>
          </p:cNvPr>
          <p:cNvGrpSpPr/>
          <p:nvPr/>
        </p:nvGrpSpPr>
        <p:grpSpPr>
          <a:xfrm>
            <a:off x="7772400" y="3810000"/>
            <a:ext cx="4047110" cy="2743200"/>
            <a:chOff x="8293100" y="670392"/>
            <a:chExt cx="3713449" cy="2680025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B114896-624B-47AB-A6E5-6B78D50B4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93100" y="906518"/>
              <a:ext cx="2889310" cy="2443899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DDC0BA51-8BB1-439C-9D8A-F9CC2B30C13D}"/>
                    </a:ext>
                  </a:extLst>
                </p:cNvPr>
                <p:cNvSpPr txBox="1"/>
                <p:nvPr/>
              </p:nvSpPr>
              <p:spPr>
                <a:xfrm>
                  <a:off x="10972310" y="670392"/>
                  <a:ext cx="1034239" cy="631446"/>
                </a:xfrm>
                <a:prstGeom prst="rect">
                  <a:avLst/>
                </a:prstGeom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wrap="non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μRWELL</m:t>
                        </m:r>
                      </m:oMath>
                    </m:oMathPara>
                  </a14:m>
                  <a:endParaRPr lang="en-US" dirty="0"/>
                </a:p>
                <a:p>
                  <a:pPr algn="ctr"/>
                  <a:r>
                    <a:rPr lang="en-US" dirty="0"/>
                    <a:t>Layers</a:t>
                  </a:r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DDC0BA51-8BB1-439C-9D8A-F9CC2B30C13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972310" y="670392"/>
                  <a:ext cx="1034239" cy="631446"/>
                </a:xfrm>
                <a:prstGeom prst="rect">
                  <a:avLst/>
                </a:prstGeom>
                <a:blipFill>
                  <a:blip r:embed="rId5"/>
                  <a:stretch>
                    <a:fillRect b="-10909"/>
                  </a:stretch>
                </a:blipFill>
                <a:ln>
                  <a:solidFill>
                    <a:srgbClr val="00B0F0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8336F51-F1E0-4BE5-9AC2-65BF03D4F49F}"/>
                </a:ext>
              </a:extLst>
            </p:cNvPr>
            <p:cNvSpPr txBox="1"/>
            <p:nvPr/>
          </p:nvSpPr>
          <p:spPr>
            <a:xfrm>
              <a:off x="11260871" y="2295470"/>
              <a:ext cx="721184" cy="631446"/>
            </a:xfrm>
            <a:prstGeom prst="rect">
              <a:avLst/>
            </a:prstGeom>
            <a:ln>
              <a:solidFill>
                <a:srgbClr val="00B0F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Vertex</a:t>
              </a:r>
            </a:p>
            <a:p>
              <a:pPr algn="ctr"/>
              <a:r>
                <a:rPr lang="en-US" dirty="0"/>
                <a:t>Layers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21CEF4E8-4B1B-4232-B541-A5E3A81E0331}"/>
                </a:ext>
              </a:extLst>
            </p:cNvPr>
            <p:cNvCxnSpPr>
              <a:stCxn id="9" idx="2"/>
            </p:cNvCxnSpPr>
            <p:nvPr/>
          </p:nvCxnSpPr>
          <p:spPr>
            <a:xfrm flipH="1">
              <a:off x="10555266" y="1301838"/>
              <a:ext cx="934164" cy="347529"/>
            </a:xfrm>
            <a:prstGeom prst="straightConnector1">
              <a:avLst/>
            </a:prstGeom>
            <a:ln>
              <a:solidFill>
                <a:srgbClr val="00B0F0"/>
              </a:solidFill>
              <a:tailEnd type="triangle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8C9A6984-F899-40D8-891D-50DBED73750C}"/>
                </a:ext>
              </a:extLst>
            </p:cNvPr>
            <p:cNvCxnSpPr/>
            <p:nvPr/>
          </p:nvCxnSpPr>
          <p:spPr>
            <a:xfrm flipH="1" flipV="1">
              <a:off x="9737755" y="2167248"/>
              <a:ext cx="1490716" cy="451388"/>
            </a:xfrm>
            <a:prstGeom prst="straightConnector1">
              <a:avLst/>
            </a:prstGeom>
            <a:ln>
              <a:solidFill>
                <a:srgbClr val="00B0F0"/>
              </a:solidFill>
              <a:tailEnd type="triangle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5D7A413-D553-4EF5-95EC-CE71262927DC}"/>
                  </a:ext>
                </a:extLst>
              </p:cNvPr>
              <p:cNvSpPr txBox="1"/>
              <p:nvPr/>
            </p:nvSpPr>
            <p:spPr>
              <a:xfrm>
                <a:off x="0" y="1238950"/>
                <a:ext cx="6874211" cy="53904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lnSpc>
                    <a:spcPts val="2600"/>
                  </a:lnSpc>
                  <a:buFont typeface="Wingdings" panose="05000000000000000000" pitchFamily="2" charset="2"/>
                  <a:buChar char="v"/>
                </a:pPr>
                <a:r>
                  <a:rPr lang="en-US" sz="16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Cylindrical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b="0" i="0" smtClean="0">
                        <a:latin typeface="Cambria Math" panose="02040503050406030204" pitchFamily="18" charset="0"/>
                      </a:rPr>
                      <m:t>μRWell</m:t>
                    </m:r>
                    <m:r>
                      <a:rPr lang="en-US" sz="16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simulation overview</a:t>
                </a:r>
              </a:p>
              <a:p>
                <a:pPr marL="548640" lvl="1" indent="-182880">
                  <a:lnSpc>
                    <a:spcPts val="2600"/>
                  </a:lnSpc>
                  <a:buFont typeface="Wingdings" panose="05000000000000000000" pitchFamily="2" charset="2"/>
                  <a:buChar char="§"/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TU graduate student Nick </a:t>
                </a:r>
                <a:r>
                  <a:rPr lang="en-US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Lukow</a:t>
                </a: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has taken over the bulk of the simulation work.</a:t>
                </a:r>
              </a:p>
              <a:p>
                <a:pPr marL="548640" lvl="1" indent="-182880">
                  <a:lnSpc>
                    <a:spcPts val="2600"/>
                  </a:lnSpc>
                  <a:buFont typeface="Wingdings" panose="05000000000000000000" pitchFamily="2" charset="2"/>
                  <a:buChar char="§"/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Investigate central tracking performance with silicon vertex detector and cylindrical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b="0" i="0" smtClean="0">
                        <a:latin typeface="Cambria Math" panose="02040503050406030204" pitchFamily="18" charset="0"/>
                      </a:rPr>
                      <m:t>μRWell</m:t>
                    </m:r>
                    <m:r>
                      <a:rPr lang="en-US" sz="16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layers in a 1.5 T field. </a:t>
                </a:r>
              </a:p>
              <a:p>
                <a:pPr marL="342900" lvl="0" indent="-342900">
                  <a:lnSpc>
                    <a:spcPts val="2600"/>
                  </a:lnSpc>
                  <a:buFont typeface="Wingdings" panose="05000000000000000000" pitchFamily="2" charset="2"/>
                  <a:buChar char="v"/>
                </a:pPr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Detectors</a:t>
                </a:r>
              </a:p>
              <a:p>
                <a:pPr marL="548640" lvl="1" indent="-182880">
                  <a:lnSpc>
                    <a:spcPts val="2600"/>
                  </a:lnSpc>
                  <a:buFont typeface="Wingdings" panose="05000000000000000000" pitchFamily="2" charset="2"/>
                  <a:buChar char="§"/>
                </a:pPr>
                <a:r>
                  <a:rPr lang="en-US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Silicon vertex detector</a:t>
                </a:r>
              </a:p>
              <a:p>
                <a:pPr marL="1200150" lvl="2" indent="-285750">
                  <a:lnSpc>
                    <a:spcPts val="26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 layers each with X-Y pixel resolution of 20</a:t>
                </a:r>
                <a14:m>
                  <m:oMath xmlns:m="http://schemas.openxmlformats.org/officeDocument/2006/math">
                    <m:r>
                      <a:rPr lang="en-US" sz="16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6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μ</m:t>
                    </m:r>
                  </m:oMath>
                </a14:m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 - 20</a:t>
                </a:r>
                <a14:m>
                  <m:oMath xmlns:m="http://schemas.openxmlformats.org/officeDocument/2006/math">
                    <m:r>
                      <a:rPr lang="en-US" sz="16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6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μ</m:t>
                    </m:r>
                  </m:oMath>
                </a14:m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</a:t>
                </a:r>
              </a:p>
              <a:p>
                <a:pPr marL="548640" lvl="1" indent="-182880">
                  <a:lnSpc>
                    <a:spcPts val="2600"/>
                  </a:lnSpc>
                  <a:buFont typeface="Wingdings" panose="05000000000000000000" pitchFamily="2" charset="2"/>
                  <a:buChar char="§"/>
                </a:pPr>
                <a:r>
                  <a:rPr lang="en-US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Cylindrical </a:t>
                </a:r>
                <a14:m>
                  <m:oMath xmlns:m="http://schemas.openxmlformats.org/officeDocument/2006/math">
                    <m:r>
                      <a:rPr lang="en-US" sz="1600" b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𝛍</m:t>
                    </m:r>
                    <m:r>
                      <a:rPr lang="en-US" sz="1600" b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𝐑𝐖𝐞𝐥𝐥</m:t>
                    </m:r>
                  </m:oMath>
                </a14:m>
                <a:r>
                  <a:rPr lang="en-US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Barrel Tracker</a:t>
                </a:r>
              </a:p>
              <a:p>
                <a:pPr marL="1200150" lvl="2" indent="-285750">
                  <a:lnSpc>
                    <a:spcPts val="26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Consists of six 2m long cylindrical layers covering radii from 22.5 cm - 77.5 cm </a:t>
                </a:r>
              </a:p>
              <a:p>
                <a:pPr marL="1200150" lvl="2" indent="-285750">
                  <a:lnSpc>
                    <a:spcPts val="26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For each layer</a:t>
                </a:r>
              </a:p>
              <a:p>
                <a:pPr marL="1657350" lvl="3" indent="-285750">
                  <a:lnSpc>
                    <a:spcPts val="2600"/>
                  </a:lnSpc>
                  <a:buFont typeface="Wingdings" pitchFamily="2" charset="2"/>
                  <a:buChar char="Ø"/>
                </a:pPr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One hit point with resolution of ~100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μm</m:t>
                    </m:r>
                  </m:oMath>
                </a14:m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x ~100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μm</m:t>
                    </m:r>
                  </m:oMath>
                </a14:m>
                <a:endParaRPr lang="en-US" sz="16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657350" lvl="3" indent="-285750">
                  <a:lnSpc>
                    <a:spcPts val="2600"/>
                  </a:lnSpc>
                  <a:buFont typeface="Wingdings" pitchFamily="2" charset="2"/>
                  <a:buChar char="Ø"/>
                </a:pPr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Detector material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6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χ</m:t>
                        </m:r>
                      </m:e>
                      <m:sub>
                        <m:r>
                          <a:rPr lang="en-US" sz="16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16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en-US" sz="16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χ</m:t>
                    </m:r>
                    <m:r>
                      <a:rPr lang="en-US" sz="16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=0.64%</m:t>
                    </m:r>
                  </m:oMath>
                </a14:m>
                <a:endParaRPr lang="en-US" sz="16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657350" lvl="3" indent="-285750">
                  <a:lnSpc>
                    <a:spcPts val="2600"/>
                  </a:lnSpc>
                  <a:buFont typeface="Wingdings" pitchFamily="2" charset="2"/>
                  <a:buChar char="Ø"/>
                </a:pPr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Additional 15 mm of ArCO</a:t>
                </a:r>
                <a:r>
                  <a:rPr lang="en-US" sz="160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implemented as drift gap</a:t>
                </a:r>
              </a:p>
              <a:p>
                <a:pPr marL="1200150" lvl="2" indent="-285750">
                  <a:lnSpc>
                    <a:spcPts val="26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µTPC mode is not yet implemented in the simulation</a:t>
                </a:r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5D7A413-D553-4EF5-95EC-CE71262927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238950"/>
                <a:ext cx="6874211" cy="5390450"/>
              </a:xfrm>
              <a:prstGeom prst="rect">
                <a:avLst/>
              </a:prstGeom>
              <a:blipFill>
                <a:blip r:embed="rId6"/>
                <a:stretch>
                  <a:fillRect l="-355" b="-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B72048D-68E7-4D89-97D0-604BE58A00FA}"/>
                  </a:ext>
                </a:extLst>
              </p:cNvPr>
              <p:cNvSpPr txBox="1"/>
              <p:nvPr/>
            </p:nvSpPr>
            <p:spPr>
              <a:xfrm>
                <a:off x="9660848" y="845365"/>
                <a:ext cx="95731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μRWell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B72048D-68E7-4D89-97D0-604BE58A00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60848" y="845365"/>
                <a:ext cx="957313" cy="369332"/>
              </a:xfrm>
              <a:prstGeom prst="rect">
                <a:avLst/>
              </a:prstGeom>
              <a:blipFill>
                <a:blip r:embed="rId7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15">
            <a:extLst>
              <a:ext uri="{FF2B5EF4-FFF2-40B4-BE49-F238E27FC236}">
                <a16:creationId xmlns:a16="http://schemas.microsoft.com/office/drawing/2014/main" id="{2FF68231-6F03-40DF-9789-8AB07D864844}"/>
              </a:ext>
            </a:extLst>
          </p:cNvPr>
          <p:cNvSpPr/>
          <p:nvPr/>
        </p:nvSpPr>
        <p:spPr>
          <a:xfrm>
            <a:off x="0" y="742890"/>
            <a:ext cx="6737766" cy="40011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ts val="1800"/>
              </a:spcBef>
              <a:spcAft>
                <a:spcPts val="600"/>
              </a:spcAft>
            </a:pP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Simulation Studies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94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2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eRD6 Progress Report</a:t>
            </a:r>
            <a:endParaRPr lang="en-US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D328E2-A8EE-4A9B-B4E3-16158A7D588E}"/>
              </a:ext>
            </a:extLst>
          </p:cNvPr>
          <p:cNvSpPr/>
          <p:nvPr/>
        </p:nvSpPr>
        <p:spPr>
          <a:xfrm>
            <a:off x="1143000" y="1489660"/>
            <a:ext cx="4191000" cy="3709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eRD6 Member Institutes</a:t>
            </a:r>
          </a:p>
          <a:p>
            <a:pPr indent="365760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Brookhaven National Laboratory (BNL)</a:t>
            </a:r>
          </a:p>
          <a:p>
            <a:pPr indent="365760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Florida Institute Of Technology (FIT)</a:t>
            </a:r>
          </a:p>
          <a:p>
            <a:pPr indent="365760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INFN Trieste (INFN)</a:t>
            </a:r>
          </a:p>
          <a:p>
            <a:pPr indent="365760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Stony Brook University (SBU)</a:t>
            </a:r>
          </a:p>
          <a:p>
            <a:pPr indent="365760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Temple University (TU) </a:t>
            </a:r>
          </a:p>
          <a:p>
            <a:pPr indent="365760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University Of Virginia (UVa)</a:t>
            </a:r>
          </a:p>
          <a:p>
            <a:pPr indent="365760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Yale University (Yale U.)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43027B3-86B9-4547-9287-BAB5F5C037E5}"/>
              </a:ext>
            </a:extLst>
          </p:cNvPr>
          <p:cNvSpPr/>
          <p:nvPr/>
        </p:nvSpPr>
        <p:spPr>
          <a:xfrm>
            <a:off x="6705600" y="838200"/>
            <a:ext cx="4953000" cy="5012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</a:p>
          <a:p>
            <a:pPr marL="0" lvl="1" indent="365760">
              <a:lnSpc>
                <a:spcPts val="24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 on Central Tracker</a:t>
            </a:r>
          </a:p>
          <a:p>
            <a:pPr marL="834390" lvl="2" indent="-285750">
              <a:lnSpc>
                <a:spcPts val="24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R&amp;D on TPC.</a:t>
            </a:r>
          </a:p>
          <a:p>
            <a:pPr marL="834390" lvl="2" indent="-285750">
              <a:lnSpc>
                <a:spcPts val="24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R&amp;D on Cylindrical uRWELL.</a:t>
            </a:r>
          </a:p>
          <a:p>
            <a:pPr marL="0" lvl="1" indent="365760">
              <a:lnSpc>
                <a:spcPts val="24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rgbClr val="007E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 on End Cap Tracker</a:t>
            </a:r>
          </a:p>
          <a:p>
            <a:pPr marL="731520" lvl="2" indent="-182880">
              <a:lnSpc>
                <a:spcPts val="24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R&amp;D on Low-mass, Large Area GEMs.</a:t>
            </a:r>
          </a:p>
          <a:p>
            <a:pPr marL="731520" lvl="2" indent="-182880">
              <a:lnSpc>
                <a:spcPts val="24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Development of Commercial GEMs.</a:t>
            </a:r>
          </a:p>
          <a:p>
            <a:pPr marL="0" lvl="1" indent="365760">
              <a:lnSpc>
                <a:spcPts val="24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 on Particle ID</a:t>
            </a:r>
          </a:p>
          <a:p>
            <a:pPr marL="731520" lvl="2" indent="-182880">
              <a:lnSpc>
                <a:spcPts val="24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R&amp;D on Hybrid MPGDs for RICH.</a:t>
            </a:r>
          </a:p>
          <a:p>
            <a:pPr marL="731520" lvl="2" indent="-182880">
              <a:lnSpc>
                <a:spcPts val="24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Studies of New Photocathodes for RICH. </a:t>
            </a:r>
          </a:p>
          <a:p>
            <a:pPr marL="731520" lvl="2" indent="-182880">
              <a:lnSpc>
                <a:spcPts val="24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R&amp;D on Large Mirror Development for RICH.</a:t>
            </a:r>
          </a:p>
          <a:p>
            <a:pPr marL="731520" lvl="2" indent="-182880">
              <a:lnSpc>
                <a:spcPts val="24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Studies of Meta Materials.</a:t>
            </a:r>
          </a:p>
        </p:txBody>
      </p:sp>
    </p:spTree>
    <p:extLst>
      <p:ext uri="{BB962C8B-B14F-4D97-AF65-F5344CB8AC3E}">
        <p14:creationId xmlns:p14="http://schemas.microsoft.com/office/powerpoint/2010/main" val="30557980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C4FAB6C-0847-4C2F-9BC4-82F8F20207B5}"/>
              </a:ext>
            </a:extLst>
          </p:cNvPr>
          <p:cNvGrpSpPr>
            <a:grpSpLocks noChangeAspect="1"/>
          </p:cNvGrpSpPr>
          <p:nvPr/>
        </p:nvGrpSpPr>
        <p:grpSpPr>
          <a:xfrm>
            <a:off x="5410200" y="3914620"/>
            <a:ext cx="6675120" cy="2449037"/>
            <a:chOff x="5434547" y="3810603"/>
            <a:chExt cx="6741027" cy="2473218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840BD51-CEE5-45D9-8968-5EB7E60B3F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326"/>
            <a:stretch/>
          </p:blipFill>
          <p:spPr>
            <a:xfrm>
              <a:off x="5434547" y="3810603"/>
              <a:ext cx="3366249" cy="246888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0908142-DD9C-49A7-81C7-60C87E5E08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57" r="3368"/>
            <a:stretch/>
          </p:blipFill>
          <p:spPr>
            <a:xfrm>
              <a:off x="8809325" y="3814941"/>
              <a:ext cx="3366249" cy="2468880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F74EB78-5BEC-4086-B01C-FD0674AAEDDB}"/>
              </a:ext>
            </a:extLst>
          </p:cNvPr>
          <p:cNvGrpSpPr>
            <a:grpSpLocks noChangeAspect="1"/>
          </p:cNvGrpSpPr>
          <p:nvPr/>
        </p:nvGrpSpPr>
        <p:grpSpPr>
          <a:xfrm>
            <a:off x="5410200" y="987273"/>
            <a:ext cx="6675120" cy="2410955"/>
            <a:chOff x="5627370" y="990600"/>
            <a:chExt cx="6424259" cy="2320347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2C63584-8305-43C6-9F40-36CDEFB84B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89837" y="990600"/>
              <a:ext cx="3161792" cy="2320347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7FA49D4-5DFB-4C8F-9216-A4099A057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27370" y="1014941"/>
              <a:ext cx="3084157" cy="2271664"/>
            </a:xfrm>
            <a:prstGeom prst="rect">
              <a:avLst/>
            </a:prstGeom>
          </p:spPr>
        </p:pic>
      </p:grpSp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20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62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 @ TU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90707D82-8ACB-4A3D-A3D7-9D2273293455}"/>
                  </a:ext>
                </a:extLst>
              </p:cNvPr>
              <p:cNvSpPr txBox="1"/>
              <p:nvPr/>
            </p:nvSpPr>
            <p:spPr>
              <a:xfrm>
                <a:off x="0" y="1430120"/>
                <a:ext cx="5410200" cy="45134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Font typeface="Wingdings" panose="05000000000000000000" pitchFamily="2" charset="2"/>
                  <a:buChar char="v"/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Comparison to TPC performance</a:t>
                </a:r>
              </a:p>
              <a:p>
                <a:pPr marL="548640" lvl="1" indent="-182880">
                  <a:lnSpc>
                    <a:spcPct val="150000"/>
                  </a:lnSpc>
                  <a:buFont typeface="Wingdings" panose="05000000000000000000" pitchFamily="2" charset="2"/>
                  <a:buChar char="§"/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Implemented a TPC into simulation based on </a:t>
                </a:r>
                <a:r>
                  <a:rPr lang="en-US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sPHENIX</a:t>
                </a: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TPC</a:t>
                </a:r>
              </a:p>
              <a:p>
                <a:pPr marL="548640" lvl="1" indent="-182880">
                  <a:lnSpc>
                    <a:spcPct val="150000"/>
                  </a:lnSpc>
                  <a:buFont typeface="Wingdings" panose="05000000000000000000" pitchFamily="2" charset="2"/>
                  <a:buChar char="§"/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TPC parameters</a:t>
                </a:r>
              </a:p>
              <a:p>
                <a:pPr marL="1005840" lvl="2" indent="-18288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Radial length: 80 cm</a:t>
                </a:r>
              </a:p>
              <a:p>
                <a:pPr marL="1005840" lvl="2" indent="-18288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Dispersion (</a:t>
                </a:r>
                <a:r>
                  <a:rPr lang="en-US" sz="160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longitudinal</a:t>
                </a: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1600" dirty="0">
                    <a:solidFill>
                      <a:srgbClr val="0000CD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transverse</a:t>
                </a: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marL="1657350" lvl="3" indent="-285750">
                  <a:lnSpc>
                    <a:spcPct val="150000"/>
                  </a:lnSpc>
                  <a:buFont typeface="Wingdings" pitchFamily="2" charset="2"/>
                  <a:buChar char="Ø"/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160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b="0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μm</m:t>
                    </m:r>
                    <m:r>
                      <a:rPr lang="en-US" sz="1600" b="0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/</m:t>
                    </m:r>
                    <m:rad>
                      <m:radPr>
                        <m:degHide m:val="on"/>
                        <m:ctrlPr>
                          <a:rPr lang="en-US" sz="1600" b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sz="16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D</m:t>
                        </m:r>
                      </m:e>
                    </m:rad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1600" dirty="0">
                    <a:solidFill>
                      <a:srgbClr val="0000CD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15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b="0" i="0" smtClean="0">
                        <a:solidFill>
                          <a:srgbClr val="0000CD"/>
                        </a:solidFill>
                        <a:latin typeface="Cambria Math" panose="02040503050406030204" pitchFamily="18" charset="0"/>
                      </a:rPr>
                      <m:t>μm</m:t>
                    </m:r>
                    <m:r>
                      <a:rPr lang="en-US" sz="1600" b="0" i="0" smtClean="0">
                        <a:solidFill>
                          <a:srgbClr val="0000CD"/>
                        </a:solidFill>
                        <a:latin typeface="Cambria Math" panose="02040503050406030204" pitchFamily="18" charset="0"/>
                      </a:rPr>
                      <m:t>/</m:t>
                    </m:r>
                    <m:rad>
                      <m:radPr>
                        <m:degHide m:val="on"/>
                        <m:ctrlPr>
                          <a:rPr lang="en-US" sz="1600" b="0" smtClean="0">
                            <a:solidFill>
                              <a:srgbClr val="0000CD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sz="1600" b="0" i="0" smtClean="0">
                            <a:solidFill>
                              <a:srgbClr val="0000CD"/>
                            </a:solidFill>
                            <a:latin typeface="Cambria Math" panose="02040503050406030204" pitchFamily="18" charset="0"/>
                          </a:rPr>
                          <m:t>D</m:t>
                        </m:r>
                      </m:e>
                    </m:rad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marL="1097280" lvl="2" indent="-18288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Resolution (longitudinal, </a:t>
                </a:r>
                <a:r>
                  <a:rPr lang="en-US" sz="1600" dirty="0">
                    <a:solidFill>
                      <a:srgbClr val="0000CD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transverse</a:t>
                </a: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marL="1657350" lvl="3" indent="-285750">
                  <a:lnSpc>
                    <a:spcPct val="150000"/>
                  </a:lnSpc>
                  <a:buFont typeface="Wingdings" pitchFamily="2" charset="2"/>
                  <a:buChar char="Ø"/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160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500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μm</m:t>
                    </m:r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sz="1600" dirty="0">
                    <a:solidFill>
                      <a:srgbClr val="0000CD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200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i="0" smtClean="0">
                        <a:solidFill>
                          <a:srgbClr val="0000CD"/>
                        </a:solidFill>
                        <a:latin typeface="Cambria Math" panose="02040503050406030204" pitchFamily="18" charset="0"/>
                      </a:rPr>
                      <m:t>μm</m:t>
                    </m:r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marL="548640" lvl="1" indent="-182880">
                  <a:lnSpc>
                    <a:spcPct val="150000"/>
                  </a:lnSpc>
                  <a:buFont typeface="Wingdings" panose="05000000000000000000" pitchFamily="2" charset="2"/>
                  <a:buChar char="§"/>
                </a:pPr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Material budget for TPC and 6 barrel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μRWell</m:t>
                    </m:r>
                  </m:oMath>
                </a14:m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tracker </a:t>
                </a:r>
                <a:r>
                  <a:rPr lang="en-US" sz="160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(ongoing, </a:t>
                </a:r>
                <a:r>
                  <a:rPr lang="en-US" sz="1600" b="1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not final</a:t>
                </a:r>
                <a:r>
                  <a:rPr lang="en-US" sz="160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used in upcoming preliminary results.</a:t>
                </a:r>
              </a:p>
            </p:txBody>
          </p:sp>
        </mc:Choice>
        <mc:Fallback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90707D82-8ACB-4A3D-A3D7-9D22732934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430120"/>
                <a:ext cx="5410200" cy="4513480"/>
              </a:xfrm>
              <a:prstGeom prst="rect">
                <a:avLst/>
              </a:prstGeom>
              <a:blipFill>
                <a:blip r:embed="rId6"/>
                <a:stretch>
                  <a:fillRect l="-450" r="-1351" b="-9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>
            <a:extLst>
              <a:ext uri="{FF2B5EF4-FFF2-40B4-BE49-F238E27FC236}">
                <a16:creationId xmlns:a16="http://schemas.microsoft.com/office/drawing/2014/main" id="{5161B796-6B34-4704-A6EF-26FF02EC500F}"/>
              </a:ext>
            </a:extLst>
          </p:cNvPr>
          <p:cNvSpPr/>
          <p:nvPr/>
        </p:nvSpPr>
        <p:spPr>
          <a:xfrm>
            <a:off x="0" y="838200"/>
            <a:ext cx="5410200" cy="40011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ts val="1800"/>
              </a:spcBef>
              <a:spcAft>
                <a:spcPts val="600"/>
              </a:spcAft>
            </a:pP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Simulation Studies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2253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8630561-574F-4523-BAF6-8B78ED3BBB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864" y="620817"/>
            <a:ext cx="4297680" cy="311298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ED4687A-BD1D-41F7-94BA-89839FFCED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720" y="3745017"/>
            <a:ext cx="4297680" cy="3112983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21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 @ TU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0182F5-3C72-43CC-9513-0562B67340D1}"/>
              </a:ext>
            </a:extLst>
          </p:cNvPr>
          <p:cNvSpPr txBox="1"/>
          <p:nvPr/>
        </p:nvSpPr>
        <p:spPr>
          <a:xfrm>
            <a:off x="3048000" y="6143345"/>
            <a:ext cx="4191000" cy="369332"/>
          </a:xfrm>
          <a:prstGeom prst="rect">
            <a:avLst/>
          </a:prstGeom>
          <a:solidFill>
            <a:srgbClr val="FFFF00">
              <a:alpha val="52000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/>
              <a:t>These results include the vertex detector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9D269E6-6503-4275-9195-A2BB38E71D0A}"/>
              </a:ext>
            </a:extLst>
          </p:cNvPr>
          <p:cNvSpPr/>
          <p:nvPr/>
        </p:nvSpPr>
        <p:spPr>
          <a:xfrm>
            <a:off x="-1" y="914400"/>
            <a:ext cx="7435407" cy="40011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ts val="1800"/>
              </a:spcBef>
              <a:spcAft>
                <a:spcPts val="600"/>
              </a:spcAft>
            </a:pP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Simulation Studies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FAC63AB-2F59-486F-A326-DAABB6D44F66}"/>
                  </a:ext>
                </a:extLst>
              </p:cNvPr>
              <p:cNvSpPr txBox="1"/>
              <p:nvPr/>
            </p:nvSpPr>
            <p:spPr>
              <a:xfrm>
                <a:off x="1" y="1518980"/>
                <a:ext cx="7435407" cy="4196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Font typeface="Wingdings" panose="05000000000000000000" pitchFamily="2" charset="2"/>
                  <a:buChar char="v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Comparison of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μRWell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and TPC performance</a:t>
                </a:r>
              </a:p>
              <a:p>
                <a:pPr marL="548640" lvl="1" indent="-182880">
                  <a:lnSpc>
                    <a:spcPct val="150000"/>
                  </a:lnSpc>
                  <a:buFont typeface="Wingdings" panose="05000000000000000000" pitchFamily="2" charset="2"/>
                  <a:buChar char="§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Using the stated detector simulation conditions, 6 GeV electrons were simulated in a 1.5 T magnetic field</a:t>
                </a:r>
              </a:p>
              <a:p>
                <a:pPr marL="548640" lvl="1" indent="-182880">
                  <a:lnSpc>
                    <a:spcPct val="150000"/>
                  </a:lnSpc>
                  <a:buFont typeface="Wingdings" panose="05000000000000000000" pitchFamily="2" charset="2"/>
                  <a:buChar char="§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Theta resolution vs. theta</a:t>
                </a:r>
              </a:p>
              <a:p>
                <a:pPr marL="1005840" lvl="2" indent="-18288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μRWell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appears to have a better angular resolution than the TPC, particularly at smaller angle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∼</m:t>
                        </m:r>
                        <m:r>
                          <a:rPr lang="en-US" i="0">
                            <a:latin typeface="Cambria Math" panose="02040503050406030204" pitchFamily="18" charset="0"/>
                          </a:rPr>
                          <m:t>45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i="0">
                            <a:latin typeface="Cambria Math" panose="02040503050406030204" pitchFamily="18" charset="0"/>
                          </a:rPr>
                          <m:t>o</m:t>
                        </m:r>
                      </m:sup>
                    </m:sSup>
                    <m:r>
                      <a:rPr lang="en-US" b="0" i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  <a:p>
                <a:pPr marL="548640" lvl="1" indent="-182880">
                  <a:lnSpc>
                    <a:spcPct val="150000"/>
                  </a:lnSpc>
                  <a:buFont typeface="Wingdings" panose="05000000000000000000" pitchFamily="2" charset="2"/>
                  <a:buChar char="§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Momentum resolution vs. theta </a:t>
                </a:r>
              </a:p>
              <a:p>
                <a:pPr marL="1005840" lvl="2" indent="-18288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TPC has better momentum resolution at small angle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∼45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o</m:t>
                        </m:r>
                      </m:sup>
                    </m:sSup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).</a:t>
                </a:r>
              </a:p>
              <a:p>
                <a:pPr marL="1005840" lvl="2" indent="-18288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Momentum resolution of the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μRWell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(100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>
                        <a:latin typeface="Cambria Math" panose="02040503050406030204" pitchFamily="18" charset="0"/>
                      </a:rPr>
                      <m:t>μ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m, 100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>
                        <a:latin typeface="Cambria Math" panose="02040503050406030204" pitchFamily="18" charset="0"/>
                      </a:rPr>
                      <m:t>μ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m) becomes comparable to the TPC at moderate angles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&gt;55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o</m:t>
                        </m:r>
                      </m:sup>
                    </m:sSup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p:txBody>
          </p:sp>
        </mc:Choice>
        <mc:Fallback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FAC63AB-2F59-486F-A326-DAABB6D44F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1518980"/>
                <a:ext cx="7435407" cy="4196020"/>
              </a:xfrm>
              <a:prstGeom prst="rect">
                <a:avLst/>
              </a:prstGeom>
              <a:blipFill>
                <a:blip r:embed="rId5"/>
                <a:stretch>
                  <a:fillRect l="-492" b="-13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758239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4648205" y="6492888"/>
            <a:ext cx="3581401" cy="365125"/>
          </a:xfrm>
        </p:spPr>
        <p:txBody>
          <a:bodyPr/>
          <a:lstStyle/>
          <a:p>
            <a:r>
              <a:rPr lang="en-US"/>
              <a:t>EIC Detector R&amp;D AC Meeting @ BNL, 1/18/2018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22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533401"/>
          </a:xfrm>
          <a:prstGeom prst="rect">
            <a:avLst/>
          </a:prstGeom>
        </p:spPr>
        <p:txBody>
          <a:bodyPr vert="horz" lIns="91440" tIns="45721" rIns="91440" bIns="45721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Tracking: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 @ TU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E8D2022-CFDA-4B45-A371-4E7AA4D46D59}"/>
                  </a:ext>
                </a:extLst>
              </p:cNvPr>
              <p:cNvSpPr txBox="1"/>
              <p:nvPr/>
            </p:nvSpPr>
            <p:spPr>
              <a:xfrm>
                <a:off x="0" y="1371600"/>
                <a:ext cx="3962400" cy="50270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Font typeface="Wingdings" panose="05000000000000000000" pitchFamily="2" charset="2"/>
                  <a:buChar char="v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New Low mass</a:t>
                </a:r>
                <a:r>
                  <a:rPr lang="en-US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µRWELL</a:t>
                </a: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548640" lvl="1" indent="-182880">
                  <a:lnSpc>
                    <a:spcPct val="150000"/>
                  </a:lnSpc>
                  <a:buFont typeface="Wingdings" panose="05000000000000000000" pitchFamily="2" charset="2"/>
                  <a:buChar char="§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Material budget for TPC and 6 barrel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μRWell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tracker (ongoing, </a:t>
                </a:r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not final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marL="548640" lvl="1" indent="-182880">
                  <a:lnSpc>
                    <a:spcPct val="150000"/>
                  </a:lnSpc>
                  <a:buFont typeface="Wingdings" panose="05000000000000000000" pitchFamily="2" charset="2"/>
                  <a:buChar char="§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Will be implementing a new low mass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μRWell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which is comparable to TPC material in the central region.</a:t>
                </a:r>
              </a:p>
              <a:p>
                <a:pPr marL="1005840" lvl="2" indent="-18288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Follows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UVa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low mass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μRWell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design for reducing overall material budget.</a:t>
                </a:r>
              </a:p>
              <a:p>
                <a:pPr marL="548640" lvl="1" indent="-182880">
                  <a:lnSpc>
                    <a:spcPct val="150000"/>
                  </a:lnSpc>
                  <a:buFont typeface="Wingdings" panose="05000000000000000000" pitchFamily="2" charset="2"/>
                  <a:buChar char="§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Will update our simulation</a:t>
                </a:r>
              </a:p>
            </p:txBody>
          </p:sp>
        </mc:Choice>
        <mc:Fallback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E8D2022-CFDA-4B45-A371-4E7AA4D46D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371600"/>
                <a:ext cx="3962400" cy="5027017"/>
              </a:xfrm>
              <a:prstGeom prst="rect">
                <a:avLst/>
              </a:prstGeom>
              <a:blipFill>
                <a:blip r:embed="rId3"/>
                <a:stretch>
                  <a:fillRect l="-923" r="-1692" b="-9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10">
            <a:extLst>
              <a:ext uri="{FF2B5EF4-FFF2-40B4-BE49-F238E27FC236}">
                <a16:creationId xmlns:a16="http://schemas.microsoft.com/office/drawing/2014/main" id="{8C0970B8-0F48-6A47-AB81-2504D2D6F952}"/>
              </a:ext>
            </a:extLst>
          </p:cNvPr>
          <p:cNvGrpSpPr>
            <a:grpSpLocks noChangeAspect="1"/>
          </p:cNvGrpSpPr>
          <p:nvPr/>
        </p:nvGrpSpPr>
        <p:grpSpPr>
          <a:xfrm>
            <a:off x="3962400" y="1381392"/>
            <a:ext cx="8229600" cy="2428608"/>
            <a:chOff x="3581400" y="883643"/>
            <a:chExt cx="8624654" cy="2428608"/>
          </a:xfrm>
        </p:grpSpPr>
        <p:sp>
          <p:nvSpPr>
            <p:cNvPr id="20" name="Arrow: Down 50">
              <a:extLst>
                <a:ext uri="{FF2B5EF4-FFF2-40B4-BE49-F238E27FC236}">
                  <a16:creationId xmlns:a16="http://schemas.microsoft.com/office/drawing/2014/main" id="{C4295D88-02EB-A049-B731-26525FC3693F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7793535" y="1639353"/>
              <a:ext cx="135290" cy="338577"/>
            </a:xfrm>
            <a:prstGeom prst="downArrow">
              <a:avLst>
                <a:gd name="adj1" fmla="val 54479"/>
                <a:gd name="adj2" fmla="val 108691"/>
              </a:avLst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233BDD4D-0D2D-9245-AB58-ADE5E277B8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02208" y="965969"/>
              <a:ext cx="4003846" cy="173694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F7BDBB98-FBAD-6A49-A45B-B16EB5B9C7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12" r="8889"/>
            <a:stretch/>
          </p:blipFill>
          <p:spPr>
            <a:xfrm>
              <a:off x="3581400" y="951075"/>
              <a:ext cx="3985405" cy="2361176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A13A74A0-AC9A-6045-B4D1-A5C23D90059B}"/>
                    </a:ext>
                  </a:extLst>
                </p:cNvPr>
                <p:cNvSpPr txBox="1"/>
                <p:nvPr/>
              </p:nvSpPr>
              <p:spPr>
                <a:xfrm>
                  <a:off x="5317470" y="883643"/>
                  <a:ext cx="2655469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dirty="0"/>
                    <a:t>Currently simulated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600" b="0" i="0" smtClean="0">
                          <a:latin typeface="Cambria Math" panose="02040503050406030204" pitchFamily="18" charset="0"/>
                        </a:rPr>
                        <m:t>μRWell</m:t>
                      </m:r>
                    </m:oMath>
                  </a14:m>
                  <a:endParaRPr lang="en-US" sz="1600" dirty="0"/>
                </a:p>
              </p:txBody>
            </p:sp>
          </mc:Choice>
          <mc:Fallback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A13A74A0-AC9A-6045-B4D1-A5C23D9005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17470" y="883643"/>
                  <a:ext cx="2655469" cy="338554"/>
                </a:xfrm>
                <a:prstGeom prst="rect">
                  <a:avLst/>
                </a:prstGeom>
                <a:blipFill>
                  <a:blip r:embed="rId6"/>
                  <a:stretch>
                    <a:fillRect l="-1446" t="-5455" b="-2363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70C74C7E-7901-2845-9612-3CD7929DB1C5}"/>
                    </a:ext>
                  </a:extLst>
                </p:cNvPr>
                <p:cNvSpPr txBox="1"/>
                <p:nvPr/>
              </p:nvSpPr>
              <p:spPr>
                <a:xfrm>
                  <a:off x="8371532" y="897410"/>
                  <a:ext cx="2254297" cy="338554"/>
                </a:xfrm>
                <a:prstGeom prst="rect">
                  <a:avLst/>
                </a:prstGeom>
                <a:solidFill>
                  <a:srgbClr val="FFFF00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b="0" dirty="0"/>
                    <a:t>New low mass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600" b="0" i="0" smtClean="0">
                          <a:latin typeface="Cambria Math" panose="02040503050406030204" pitchFamily="18" charset="0"/>
                        </a:rPr>
                        <m:t>μRWell</m:t>
                      </m:r>
                    </m:oMath>
                  </a14:m>
                  <a:r>
                    <a:rPr lang="en-US" sz="1600" dirty="0"/>
                    <a:t> </a:t>
                  </a:r>
                </a:p>
              </p:txBody>
            </p:sp>
          </mc:Choice>
          <mc:Fallback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70C74C7E-7901-2845-9612-3CD7929DB1C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71532" y="897410"/>
                  <a:ext cx="2254297" cy="338554"/>
                </a:xfrm>
                <a:prstGeom prst="rect">
                  <a:avLst/>
                </a:prstGeom>
                <a:blipFill>
                  <a:blip r:embed="rId7"/>
                  <a:stretch>
                    <a:fillRect l="-1700" t="-5455" b="-2363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49BDB55-331F-40D3-A695-D78D2A18E383}"/>
              </a:ext>
            </a:extLst>
          </p:cNvPr>
          <p:cNvGrpSpPr/>
          <p:nvPr/>
        </p:nvGrpSpPr>
        <p:grpSpPr>
          <a:xfrm>
            <a:off x="4892474" y="3885704"/>
            <a:ext cx="6958154" cy="2675103"/>
            <a:chOff x="4060831" y="3429000"/>
            <a:chExt cx="6958154" cy="267510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42F74B9-41BA-4D4D-8DFB-FF3AA10284DA}"/>
                </a:ext>
              </a:extLst>
            </p:cNvPr>
            <p:cNvGrpSpPr/>
            <p:nvPr/>
          </p:nvGrpSpPr>
          <p:grpSpPr>
            <a:xfrm>
              <a:off x="4060831" y="3429000"/>
              <a:ext cx="6958154" cy="2675103"/>
              <a:chOff x="4629138" y="3363026"/>
              <a:chExt cx="6958154" cy="2675103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C1804C15-7A16-0D4C-8A08-157A40E1681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2326"/>
              <a:stretch/>
            </p:blipFill>
            <p:spPr>
              <a:xfrm>
                <a:off x="4629138" y="3363026"/>
                <a:ext cx="3578199" cy="2624328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FC7476E9-4DBD-2648-817F-33EE98522CD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589"/>
              <a:stretch/>
            </p:blipFill>
            <p:spPr>
              <a:xfrm>
                <a:off x="8175658" y="3398986"/>
                <a:ext cx="3411634" cy="2639143"/>
              </a:xfrm>
              <a:prstGeom prst="rect">
                <a:avLst/>
              </a:prstGeom>
            </p:spPr>
          </p:pic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D9037972-FF00-734D-8C34-5FC0DE04AEEF}"/>
                    </a:ext>
                  </a:extLst>
                </p:cNvPr>
                <p:cNvSpPr txBox="1"/>
                <p:nvPr/>
              </p:nvSpPr>
              <p:spPr>
                <a:xfrm>
                  <a:off x="8458200" y="4345252"/>
                  <a:ext cx="2151423" cy="338554"/>
                </a:xfrm>
                <a:prstGeom prst="rect">
                  <a:avLst/>
                </a:prstGeom>
                <a:solidFill>
                  <a:srgbClr val="FFFF00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b="0" dirty="0"/>
                    <a:t>New low mass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600" b="0" i="0" smtClean="0">
                          <a:latin typeface="Cambria Math" panose="02040503050406030204" pitchFamily="18" charset="0"/>
                        </a:rPr>
                        <m:t>μRWell</m:t>
                      </m:r>
                    </m:oMath>
                  </a14:m>
                  <a:r>
                    <a:rPr lang="en-US" sz="1600" dirty="0"/>
                    <a:t> </a:t>
                  </a:r>
                </a:p>
              </p:txBody>
            </p:sp>
          </mc:Choice>
          <mc:Fallback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D9037972-FF00-734D-8C34-5FC0DE04AEE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58200" y="4345252"/>
                  <a:ext cx="2151423" cy="338554"/>
                </a:xfrm>
                <a:prstGeom prst="rect">
                  <a:avLst/>
                </a:prstGeom>
                <a:blipFill>
                  <a:blip r:embed="rId10"/>
                  <a:stretch>
                    <a:fillRect l="-1700" t="-5455" b="-2363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E8C4D86-739F-374C-89C4-5AE4AA6828E2}"/>
                </a:ext>
              </a:extLst>
            </p:cNvPr>
            <p:cNvSpPr txBox="1"/>
            <p:nvPr/>
          </p:nvSpPr>
          <p:spPr>
            <a:xfrm>
              <a:off x="5600502" y="4323987"/>
              <a:ext cx="49885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0" dirty="0"/>
                <a:t>TPC</a:t>
              </a:r>
              <a:endParaRPr lang="en-US" sz="1600" dirty="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BAB57E42-CC70-44F8-914D-DE6B6CDFB7B6}"/>
              </a:ext>
            </a:extLst>
          </p:cNvPr>
          <p:cNvSpPr/>
          <p:nvPr/>
        </p:nvSpPr>
        <p:spPr>
          <a:xfrm>
            <a:off x="-1" y="731520"/>
            <a:ext cx="12192001" cy="40011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ts val="1800"/>
              </a:spcBef>
              <a:spcAft>
                <a:spcPts val="600"/>
              </a:spcAft>
            </a:pP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Simulation Steps: </a:t>
            </a: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Investigating the performances of low-mass µRWELL </a:t>
            </a:r>
            <a:endParaRPr lang="en-US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3969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4648205" y="6492888"/>
            <a:ext cx="3581401" cy="365125"/>
          </a:xfrm>
        </p:spPr>
        <p:txBody>
          <a:bodyPr/>
          <a:lstStyle/>
          <a:p>
            <a:r>
              <a:rPr lang="en-US"/>
              <a:t>EIC Detector R&amp;D AC Meeting @ BNL, 1/18/2018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23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533401"/>
          </a:xfrm>
          <a:prstGeom prst="rect">
            <a:avLst/>
          </a:prstGeom>
        </p:spPr>
        <p:txBody>
          <a:bodyPr vert="horz" lIns="91440" tIns="45721" rIns="91440" bIns="45721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Tracking: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 @ TU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AB57E42-CC70-44F8-914D-DE6B6CDFB7B6}"/>
              </a:ext>
            </a:extLst>
          </p:cNvPr>
          <p:cNvSpPr/>
          <p:nvPr/>
        </p:nvSpPr>
        <p:spPr>
          <a:xfrm>
            <a:off x="-1" y="731520"/>
            <a:ext cx="12192001" cy="40011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ts val="1800"/>
              </a:spcBef>
              <a:spcAft>
                <a:spcPts val="600"/>
              </a:spcAft>
            </a:pP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Simulation Steps: </a:t>
            </a: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 with the latest more realistic TPC parameters</a:t>
            </a:r>
            <a:endParaRPr lang="en-US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936CC7C-08D1-4324-9A6D-EEA01A068789}"/>
              </a:ext>
            </a:extLst>
          </p:cNvPr>
          <p:cNvGrpSpPr>
            <a:grpSpLocks noChangeAspect="1"/>
          </p:cNvGrpSpPr>
          <p:nvPr/>
        </p:nvGrpSpPr>
        <p:grpSpPr>
          <a:xfrm>
            <a:off x="6026373" y="1777628"/>
            <a:ext cx="6035040" cy="4251670"/>
            <a:chOff x="7601078" y="3648744"/>
            <a:chExt cx="4505594" cy="3149050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7265BDA-3F4E-4EDA-8285-43FDDC2924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966" r="4093"/>
            <a:stretch/>
          </p:blipFill>
          <p:spPr>
            <a:xfrm>
              <a:off x="7929015" y="3648744"/>
              <a:ext cx="4177657" cy="3149050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F3A8AE2-2440-4EE0-B773-3E5506F7226B}"/>
                </a:ext>
              </a:extLst>
            </p:cNvPr>
            <p:cNvSpPr txBox="1"/>
            <p:nvPr/>
          </p:nvSpPr>
          <p:spPr>
            <a:xfrm>
              <a:off x="8660195" y="3802689"/>
              <a:ext cx="252171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Track residuals from TPC </a:t>
              </a:r>
            </a:p>
            <a:p>
              <a:pPr algn="ctr"/>
              <a:r>
                <a:rPr lang="en-US" dirty="0"/>
                <a:t>at DIRC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CBB3F4D6-8EB6-493D-964A-537D1EC98F48}"/>
                    </a:ext>
                  </a:extLst>
                </p:cNvPr>
                <p:cNvSpPr txBox="1"/>
                <p:nvPr/>
              </p:nvSpPr>
              <p:spPr>
                <a:xfrm>
                  <a:off x="9701059" y="6403768"/>
                  <a:ext cx="102354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 (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𝐺𝑒𝑉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7554E204-2BB0-C04B-B275-95377E45580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01059" y="6403768"/>
                  <a:ext cx="1023549" cy="369332"/>
                </a:xfrm>
                <a:prstGeom prst="rect">
                  <a:avLst/>
                </a:prstGeom>
                <a:blipFill>
                  <a:blip r:embed="rId9"/>
                  <a:stretch>
                    <a:fillRect b="-1724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7F1D6D35-C1F4-48D5-8B8D-4FCEECA84561}"/>
                    </a:ext>
                  </a:extLst>
                </p:cNvPr>
                <p:cNvSpPr txBox="1"/>
                <p:nvPr/>
              </p:nvSpPr>
              <p:spPr>
                <a:xfrm rot="16200000">
                  <a:off x="7264191" y="4445996"/>
                  <a:ext cx="10431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𝛿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</m:oMath>
                  </a14:m>
                  <a:r>
                    <a:rPr lang="en-US" dirty="0"/>
                    <a:t> (%)</a:t>
                  </a:r>
                </a:p>
              </p:txBody>
            </p:sp>
          </mc:Choice>
          <mc:Fallback xmlns="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A83DF03D-8CD2-434C-B011-708936B3D7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7264191" y="4445996"/>
                  <a:ext cx="1043106" cy="369332"/>
                </a:xfrm>
                <a:prstGeom prst="rect">
                  <a:avLst/>
                </a:prstGeom>
                <a:blipFill>
                  <a:blip r:embed="rId10"/>
                  <a:stretch>
                    <a:fillRect l="-6667" t="-6098" r="-23333" b="-122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46756747-D6D7-4427-BDA4-D43CC6660EB9}"/>
                    </a:ext>
                  </a:extLst>
                </p:cNvPr>
                <p:cNvSpPr txBox="1"/>
                <p:nvPr/>
              </p:nvSpPr>
              <p:spPr>
                <a:xfrm>
                  <a:off x="9326692" y="5455749"/>
                  <a:ext cx="1188723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Electrons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66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𝑜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DAD5A3AC-6102-9644-A3CE-4F2019B27A5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26692" y="5455749"/>
                  <a:ext cx="1188723" cy="646331"/>
                </a:xfrm>
                <a:prstGeom prst="rect">
                  <a:avLst/>
                </a:prstGeom>
                <a:blipFill>
                  <a:blip r:embed="rId11"/>
                  <a:stretch>
                    <a:fillRect l="-3158" t="-392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0F7672F-03B5-4F1B-BE78-40889EEA612F}"/>
                  </a:ext>
                </a:extLst>
              </p:cNvPr>
              <p:cNvSpPr txBox="1"/>
              <p:nvPr/>
            </p:nvSpPr>
            <p:spPr>
              <a:xfrm>
                <a:off x="17399" y="1324910"/>
                <a:ext cx="6256325" cy="46898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Font typeface="Wingdings" panose="05000000000000000000" pitchFamily="2" charset="2"/>
                  <a:buChar char="v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Update TPC performance</a:t>
                </a:r>
              </a:p>
              <a:p>
                <a:pPr marL="548640" lvl="1" indent="-182880">
                  <a:lnSpc>
                    <a:spcPct val="150000"/>
                  </a:lnSpc>
                  <a:buFont typeface="Wingdings" panose="05000000000000000000" pitchFamily="2" charset="2"/>
                  <a:buChar char="§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Current TPC parameters</a:t>
                </a:r>
              </a:p>
              <a:p>
                <a:pPr marL="1005840" lvl="2" indent="-18288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Radial length: 80 cm</a:t>
                </a:r>
              </a:p>
              <a:p>
                <a:pPr marL="1005840" lvl="2" indent="-18288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Dispersion (</a:t>
                </a:r>
                <a:r>
                  <a:rPr lang="en-US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longitudinal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dirty="0">
                    <a:solidFill>
                      <a:srgbClr val="0000CD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transverse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marL="1657350" lvl="3" indent="-285750">
                  <a:lnSpc>
                    <a:spcPct val="150000"/>
                  </a:lnSpc>
                  <a:buFont typeface="Wingdings" pitchFamily="2" charset="2"/>
                  <a:buChar char="Ø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μm</m:t>
                    </m:r>
                    <m:r>
                      <a:rPr lang="en-US" b="0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/</m:t>
                    </m:r>
                    <m:rad>
                      <m:radPr>
                        <m:degHide m:val="on"/>
                        <m:ctrlPr>
                          <a:rPr lang="en-US" b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D</m:t>
                        </m:r>
                      </m:e>
                    </m:rad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dirty="0">
                    <a:solidFill>
                      <a:srgbClr val="0000CD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15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0000CD"/>
                        </a:solidFill>
                        <a:latin typeface="Cambria Math" panose="02040503050406030204" pitchFamily="18" charset="0"/>
                      </a:rPr>
                      <m:t>μm</m:t>
                    </m:r>
                    <m:r>
                      <a:rPr lang="en-US" b="0" i="0" smtClean="0">
                        <a:solidFill>
                          <a:srgbClr val="0000CD"/>
                        </a:solidFill>
                        <a:latin typeface="Cambria Math" panose="02040503050406030204" pitchFamily="18" charset="0"/>
                      </a:rPr>
                      <m:t>/</m:t>
                    </m:r>
                    <m:rad>
                      <m:radPr>
                        <m:degHide m:val="on"/>
                        <m:ctrlPr>
                          <a:rPr lang="en-US" b="0" smtClean="0">
                            <a:solidFill>
                              <a:srgbClr val="0000CD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rgbClr val="0000CD"/>
                            </a:solidFill>
                            <a:latin typeface="Cambria Math" panose="02040503050406030204" pitchFamily="18" charset="0"/>
                          </a:rPr>
                          <m:t>D</m:t>
                        </m:r>
                      </m:e>
                    </m:rad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marL="1005840" lvl="2" indent="-18288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Resolution (longitudinal, </a:t>
                </a:r>
                <a:r>
                  <a:rPr lang="en-US" dirty="0">
                    <a:solidFill>
                      <a:srgbClr val="0000CD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transverse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marL="1657350" lvl="3" indent="-285750">
                  <a:lnSpc>
                    <a:spcPct val="150000"/>
                  </a:lnSpc>
                  <a:buFont typeface="Wingdings" pitchFamily="2" charset="2"/>
                  <a:buChar char="Ø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500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μm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dirty="0">
                    <a:solidFill>
                      <a:srgbClr val="0000CD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200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smtClean="0">
                        <a:solidFill>
                          <a:srgbClr val="0000CD"/>
                        </a:solidFill>
                        <a:latin typeface="Cambria Math" panose="02040503050406030204" pitchFamily="18" charset="0"/>
                      </a:rPr>
                      <m:t>μm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marL="548640" lvl="1" indent="-182880">
                  <a:lnSpc>
                    <a:spcPct val="150000"/>
                  </a:lnSpc>
                  <a:buFont typeface="Wingdings" panose="05000000000000000000" pitchFamily="2" charset="2"/>
                  <a:buChar char="§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Transverse dispersion and resolution need to be updated with the latest </a:t>
                </a:r>
                <a:r>
                  <a:rPr lang="en-US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sPHENIX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results</a:t>
                </a:r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measured from beam test results 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40 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 panose="02040503050406030204" pitchFamily="18" charset="0"/>
                      </a:rPr>
                      <m:t>𝛍</m:t>
                    </m:r>
                    <m:r>
                      <a:rPr lang="en-US" b="1" i="0" smtClean="0">
                        <a:latin typeface="Cambria Math" panose="02040503050406030204" pitchFamily="18" charset="0"/>
                      </a:rPr>
                      <m:t>𝐦</m:t>
                    </m:r>
                    <m:r>
                      <a:rPr lang="en-US" b="1" i="0" smtClean="0">
                        <a:latin typeface="Cambria Math" panose="02040503050406030204" pitchFamily="18" charset="0"/>
                      </a:rPr>
                      <m:t>/</m:t>
                    </m:r>
                    <m:rad>
                      <m:radPr>
                        <m:degHide m:val="on"/>
                        <m:ctrlPr>
                          <a:rPr lang="en-US" b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1" i="0" smtClean="0">
                            <a:latin typeface="Cambria Math" panose="02040503050406030204" pitchFamily="18" charset="0"/>
                          </a:rPr>
                          <m:t>𝐃</m:t>
                        </m:r>
                      </m:e>
                    </m:rad>
                  </m:oMath>
                </a14:m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, 90 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 panose="02040503050406030204" pitchFamily="18" charset="0"/>
                      </a:rPr>
                      <m:t>𝛍</m:t>
                    </m:r>
                    <m:r>
                      <a:rPr lang="en-US" b="1" i="0" smtClean="0">
                        <a:latin typeface="Cambria Math" panose="02040503050406030204" pitchFamily="18" charset="0"/>
                      </a:rPr>
                      <m:t>𝐦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marL="1005840" lvl="2" indent="-18288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Particular sensitivity to the transverse dispersion</a:t>
                </a:r>
              </a:p>
            </p:txBody>
          </p:sp>
        </mc:Choice>
        <mc:Fallback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0F7672F-03B5-4F1B-BE78-40889EEA61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99" y="1324910"/>
                <a:ext cx="6256325" cy="4689874"/>
              </a:xfrm>
              <a:prstGeom prst="rect">
                <a:avLst/>
              </a:prstGeom>
              <a:blipFill>
                <a:blip r:embed="rId12"/>
                <a:stretch>
                  <a:fillRect l="-682" b="-10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9055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24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34491"/>
          </a:xfrm>
          <a:prstGeom prst="rect">
            <a:avLst/>
          </a:prstGeom>
        </p:spPr>
        <p:txBody>
          <a:bodyPr vert="horz" lIns="91440" tIns="45721" rIns="91440" bIns="4572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 @ TU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D263FE8-7782-4C72-8BE0-32CF76401206}"/>
              </a:ext>
            </a:extLst>
          </p:cNvPr>
          <p:cNvGrpSpPr>
            <a:grpSpLocks noChangeAspect="1"/>
          </p:cNvGrpSpPr>
          <p:nvPr/>
        </p:nvGrpSpPr>
        <p:grpSpPr>
          <a:xfrm>
            <a:off x="6102511" y="1496416"/>
            <a:ext cx="6059008" cy="2206506"/>
            <a:chOff x="6304021" y="1327639"/>
            <a:chExt cx="5858811" cy="213360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B8E01AF-EF79-471D-9DD6-0B0D2FCB16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4021" y="1327639"/>
              <a:ext cx="2916179" cy="2133600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749E658-6E80-4133-9364-82E329318A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53728" y="1327639"/>
              <a:ext cx="2909104" cy="2133600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95B16D0-7E0E-4632-A8D9-11570F8FD32B}"/>
                </a:ext>
              </a:extLst>
            </p:cNvPr>
            <p:cNvSpPr txBox="1"/>
            <p:nvPr/>
          </p:nvSpPr>
          <p:spPr>
            <a:xfrm>
              <a:off x="6430290" y="1483011"/>
              <a:ext cx="631455" cy="369332"/>
            </a:xfrm>
            <a:prstGeom prst="rect">
              <a:avLst/>
            </a:prstGeom>
            <a:ln>
              <a:solidFill>
                <a:srgbClr val="FF00FF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/>
                <a:t>DIRC</a:t>
              </a: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E82A28FE-703B-46A7-BDBB-450CE57578AA}"/>
                    </a:ext>
                  </a:extLst>
                </p:cNvPr>
                <p:cNvSpPr txBox="1"/>
                <p:nvPr/>
              </p:nvSpPr>
              <p:spPr>
                <a:xfrm>
                  <a:off x="9318697" y="3068469"/>
                  <a:ext cx="951827" cy="357129"/>
                </a:xfrm>
                <a:prstGeom prst="rect">
                  <a:avLst/>
                </a:prstGeom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</a:rPr>
                          <m:t>μRWell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E82A28FE-703B-46A7-BDBB-450CE57578A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18697" y="3068469"/>
                  <a:ext cx="951827" cy="357129"/>
                </a:xfrm>
                <a:prstGeom prst="rect">
                  <a:avLst/>
                </a:prstGeom>
                <a:blipFill>
                  <a:blip r:embed="rId5"/>
                  <a:stretch>
                    <a:fillRect b="-9375"/>
                  </a:stretch>
                </a:blipFill>
                <a:ln>
                  <a:solidFill>
                    <a:srgbClr val="00B0F0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6DE9B34A-1423-47E6-B54A-20F367D36F67}"/>
                </a:ext>
              </a:extLst>
            </p:cNvPr>
            <p:cNvCxnSpPr>
              <a:cxnSpLocks/>
              <a:stCxn id="24" idx="3"/>
            </p:cNvCxnSpPr>
            <p:nvPr/>
          </p:nvCxnSpPr>
          <p:spPr>
            <a:xfrm>
              <a:off x="7061745" y="1667677"/>
              <a:ext cx="342099" cy="199093"/>
            </a:xfrm>
            <a:prstGeom prst="straightConnector1">
              <a:avLst/>
            </a:prstGeom>
            <a:ln w="25400">
              <a:solidFill>
                <a:srgbClr val="FF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6D1F2A5A-EB8D-43CD-B227-5AB7A0C04400}"/>
                </a:ext>
              </a:extLst>
            </p:cNvPr>
            <p:cNvCxnSpPr>
              <a:cxnSpLocks/>
              <a:stCxn id="32" idx="3"/>
            </p:cNvCxnSpPr>
            <p:nvPr/>
          </p:nvCxnSpPr>
          <p:spPr>
            <a:xfrm>
              <a:off x="10005318" y="1538661"/>
              <a:ext cx="265206" cy="184666"/>
            </a:xfrm>
            <a:prstGeom prst="straightConnector1">
              <a:avLst/>
            </a:prstGeom>
            <a:ln w="25400">
              <a:solidFill>
                <a:srgbClr val="FF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147F1381-D4C8-47EB-826F-0C83BBD20B97}"/>
                </a:ext>
              </a:extLst>
            </p:cNvPr>
            <p:cNvCxnSpPr>
              <a:cxnSpLocks/>
              <a:stCxn id="25" idx="0"/>
            </p:cNvCxnSpPr>
            <p:nvPr/>
          </p:nvCxnSpPr>
          <p:spPr>
            <a:xfrm flipV="1">
              <a:off x="9794611" y="2754274"/>
              <a:ext cx="260909" cy="314195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9BED5957-5009-435B-9FED-E2193B03F720}"/>
                  </a:ext>
                </a:extLst>
              </p:cNvPr>
              <p:cNvSpPr txBox="1"/>
              <p:nvPr/>
            </p:nvSpPr>
            <p:spPr>
              <a:xfrm>
                <a:off x="0" y="1143000"/>
                <a:ext cx="6102512" cy="2633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ts val="2000"/>
                  </a:lnSpc>
                  <a:buFont typeface="Wingdings" panose="05000000000000000000" pitchFamily="2" charset="2"/>
                  <a:buChar char="v"/>
                </a:pP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Recent Progress</a:t>
                </a:r>
              </a:p>
              <a:p>
                <a:pPr marL="548640" lvl="1" indent="-182880">
                  <a:lnSpc>
                    <a:spcPts val="2000"/>
                  </a:lnSpc>
                  <a:buFont typeface="Wingdings" panose="05000000000000000000" pitchFamily="2" charset="2"/>
                  <a:buChar char="§"/>
                </a:pP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Have had several conversations with DIRC representatives from the PID consortium to better understand their tracking needs. </a:t>
                </a:r>
              </a:p>
              <a:p>
                <a:pPr marL="548640" lvl="1" indent="-182880">
                  <a:lnSpc>
                    <a:spcPts val="2000"/>
                  </a:lnSpc>
                  <a:buFont typeface="Wingdings" panose="05000000000000000000" pitchFamily="2" charset="2"/>
                  <a:buChar char="§"/>
                </a:pP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Added dead material representing the DIRC</a:t>
                </a:r>
              </a:p>
              <a:p>
                <a:pPr marL="1005840" lvl="2" indent="-182880">
                  <a:lnSpc>
                    <a:spcPts val="2000"/>
                  </a:lnSpc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Radial length: 80 cm, thickness 6 cm,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χ</m:t>
                        </m:r>
                      </m:e>
                      <m:sub>
                        <m:r>
                          <a:rPr lang="en-US" sz="1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1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en-US" sz="1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χ</m:t>
                    </m:r>
                    <m:r>
                      <a:rPr lang="en-US" sz="1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=17.5%</m:t>
                    </m:r>
                  </m:oMath>
                </a14:m>
                <a:endParaRPr 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651510" lvl="1" indent="-285750">
                  <a:lnSpc>
                    <a:spcPts val="2000"/>
                  </a:lnSpc>
                  <a:buFont typeface="Wingdings" panose="05000000000000000000" pitchFamily="2" charset="2"/>
                  <a:buChar char="§"/>
                </a:pP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Track residuals at the DIRC show large sensitivity to TPC transverse dispersion. </a:t>
                </a:r>
              </a:p>
              <a:p>
                <a:pPr marL="651510" lvl="1" indent="-285750">
                  <a:lnSpc>
                    <a:spcPts val="2000"/>
                  </a:lnSpc>
                  <a:buFont typeface="Wingdings" panose="05000000000000000000" pitchFamily="2" charset="2"/>
                  <a:buChar char="§"/>
                </a:pP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Begun investigating tracking performance with additional uRWELL  layer surrounding</a:t>
                </a:r>
              </a:p>
              <a:p>
                <a:pPr marL="1005840" lvl="2" indent="-182880">
                  <a:lnSpc>
                    <a:spcPts val="2000"/>
                  </a:lnSpc>
                  <a:buFont typeface="Arial" panose="020B0604020202020204" pitchFamily="34" charset="0"/>
                  <a:buChar char="•"/>
                </a:pP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DIRC in both cylindrical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400" b="0" i="0" smtClean="0">
                        <a:latin typeface="Cambria Math" panose="02040503050406030204" pitchFamily="18" charset="0"/>
                      </a:rPr>
                      <m:t>μRWell</m:t>
                    </m:r>
                    <m:r>
                      <a:rPr lang="en-US" sz="14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and TPC configurations</a:t>
                </a:r>
              </a:p>
            </p:txBody>
          </p:sp>
        </mc:Choice>
        <mc:Fallback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9BED5957-5009-435B-9FED-E2193B03F7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143000"/>
                <a:ext cx="6102512" cy="2633863"/>
              </a:xfrm>
              <a:prstGeom prst="rect">
                <a:avLst/>
              </a:prstGeom>
              <a:blipFill>
                <a:blip r:embed="rId6"/>
                <a:stretch>
                  <a:fillRect l="-100" r="-599" b="-1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96E76FC-F317-4B7D-BDE0-A764EB6392A0}"/>
                  </a:ext>
                </a:extLst>
              </p:cNvPr>
              <p:cNvSpPr txBox="1"/>
              <p:nvPr/>
            </p:nvSpPr>
            <p:spPr>
              <a:xfrm>
                <a:off x="-1" y="3862168"/>
                <a:ext cx="12192001" cy="2767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94310" indent="-285750">
                  <a:lnSpc>
                    <a:spcPts val="2000"/>
                  </a:lnSpc>
                  <a:buFont typeface="Wingdings" panose="05000000000000000000" pitchFamily="2" charset="2"/>
                  <a:buChar char="v"/>
                </a:pPr>
                <a14:m>
                  <m:oMath xmlns:m="http://schemas.openxmlformats.org/officeDocument/2006/math">
                    <m:r>
                      <a:rPr lang="en-US" sz="1400" b="1" i="0" smtClean="0">
                        <a:latin typeface="Cambria Math" panose="02040503050406030204" pitchFamily="18" charset="0"/>
                      </a:rPr>
                      <m:t>𝛍</m:t>
                    </m:r>
                    <m:r>
                      <a:rPr lang="en-US" sz="1400" b="1" i="0" smtClean="0">
                        <a:latin typeface="Cambria Math" panose="02040503050406030204" pitchFamily="18" charset="0"/>
                      </a:rPr>
                      <m:t>𝐑𝐖𝐞𝐥𝐥</m:t>
                    </m:r>
                  </m:oMath>
                </a14:m>
                <a:endParaRPr lang="en-US" sz="1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548640" lvl="1" indent="-182880">
                  <a:buFont typeface="Wingdings" panose="05000000000000000000" pitchFamily="2" charset="2"/>
                  <a:buChar char="§"/>
                </a:pP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Reduce detector material to mimic UVa low mass prototype – comparable/better to simulated TPC material (in central region)</a:t>
                </a:r>
              </a:p>
              <a:p>
                <a:pPr marL="548640" lvl="1" indent="-182880">
                  <a:buFont typeface="Wingdings" panose="05000000000000000000" pitchFamily="2" charset="2"/>
                  <a:buChar char="§"/>
                </a:pP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Include multiple hit points and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400" b="0" i="0" smtClean="0">
                        <a:latin typeface="Cambria Math" panose="02040503050406030204" pitchFamily="18" charset="0"/>
                      </a:rPr>
                      <m:t>μTPC</m:t>
                    </m:r>
                  </m:oMath>
                </a14:m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 (mini-drift) mode</a:t>
                </a:r>
              </a:p>
              <a:p>
                <a:pPr marL="548640" lvl="1" indent="-182880">
                  <a:buFont typeface="Wingdings" panose="05000000000000000000" pitchFamily="2" charset="2"/>
                  <a:buChar char="§"/>
                </a:pPr>
                <a:r>
                  <a:rPr lang="en-US" sz="140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Implement FIT design structure &amp; </a:t>
                </a: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Optimize number of  cylindrical layers and their spacing</a:t>
                </a:r>
              </a:p>
              <a:p>
                <a:pPr marL="194310" indent="-285750">
                  <a:lnSpc>
                    <a:spcPts val="2000"/>
                  </a:lnSpc>
                  <a:buFont typeface="Wingdings" panose="05000000000000000000" pitchFamily="2" charset="2"/>
                  <a:buChar char="v"/>
                </a:pPr>
                <a:r>
                  <a:rPr lang="en-US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TPC</a:t>
                </a:r>
                <a:endParaRPr 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548640" lvl="2" indent="-182880">
                  <a:lnSpc>
                    <a:spcPts val="2000"/>
                  </a:lnSpc>
                  <a:buFont typeface="Wingdings" panose="05000000000000000000" pitchFamily="2" charset="2"/>
                  <a:buChar char="§"/>
                </a:pP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Update simulations using measured </a:t>
                </a:r>
                <a:r>
                  <a:rPr lang="en-US" sz="14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sPHENIX</a:t>
                </a: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 transverse resolution</a:t>
                </a:r>
              </a:p>
              <a:p>
                <a:pPr marL="548640" lvl="2" indent="-182880">
                  <a:lnSpc>
                    <a:spcPts val="2000"/>
                  </a:lnSpc>
                  <a:buFont typeface="Wingdings" panose="05000000000000000000" pitchFamily="2" charset="2"/>
                  <a:buChar char="§"/>
                </a:pP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Investigate the impact of the material budget of the TPC readout and uRWELL FE electronics </a:t>
                </a:r>
                <a:r>
                  <a:rPr lang="en-US" sz="140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 the end cap region</a:t>
                </a:r>
              </a:p>
              <a:p>
                <a:pPr marL="548640" lvl="2" indent="-182880">
                  <a:lnSpc>
                    <a:spcPts val="2000"/>
                  </a:lnSpc>
                  <a:buFont typeface="Wingdings" panose="05000000000000000000" pitchFamily="2" charset="2"/>
                  <a:buChar char="§"/>
                </a:pP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Investigate performance with </a:t>
                </a:r>
                <a:r>
                  <a:rPr lang="en-US" sz="140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fast signal µRWELL layer </a:t>
                </a: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surrounding TPC</a:t>
                </a:r>
              </a:p>
              <a:p>
                <a:pPr marL="194310" indent="-285750">
                  <a:lnSpc>
                    <a:spcPts val="2000"/>
                  </a:lnSpc>
                  <a:buFont typeface="Wingdings" panose="05000000000000000000" pitchFamily="2" charset="2"/>
                  <a:buChar char="v"/>
                </a:pPr>
                <a:r>
                  <a:rPr lang="en-US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DIRC</a:t>
                </a:r>
              </a:p>
              <a:p>
                <a:pPr marL="548640" lvl="2" indent="-182880">
                  <a:lnSpc>
                    <a:spcPts val="2000"/>
                  </a:lnSpc>
                  <a:buFont typeface="Wingdings" panose="05000000000000000000" pitchFamily="2" charset="2"/>
                  <a:buChar char="§"/>
                </a:pP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Continue discussions with PID consortium (DIRC) to understand needed tracking performance</a:t>
                </a:r>
              </a:p>
              <a:p>
                <a:pPr marL="548640" lvl="2" indent="-182880">
                  <a:lnSpc>
                    <a:spcPts val="2000"/>
                  </a:lnSpc>
                  <a:buFont typeface="Wingdings" panose="05000000000000000000" pitchFamily="2" charset="2"/>
                  <a:buChar char="§"/>
                </a:pPr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Implement realistic budget material</a:t>
                </a:r>
              </a:p>
            </p:txBody>
          </p:sp>
        </mc:Choice>
        <mc:Fallback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96E76FC-F317-4B7D-BDE0-A764EB6392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3862168"/>
                <a:ext cx="12192001" cy="2767232"/>
              </a:xfrm>
              <a:prstGeom prst="rect">
                <a:avLst/>
              </a:prstGeom>
              <a:blipFill>
                <a:blip r:embed="rId7"/>
                <a:stretch>
                  <a:fillRect l="-50" b="-13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 30">
            <a:extLst>
              <a:ext uri="{FF2B5EF4-FFF2-40B4-BE49-F238E27FC236}">
                <a16:creationId xmlns:a16="http://schemas.microsoft.com/office/drawing/2014/main" id="{B0BF05FE-5462-491E-A2AB-A3F65D07D810}"/>
              </a:ext>
            </a:extLst>
          </p:cNvPr>
          <p:cNvSpPr/>
          <p:nvPr/>
        </p:nvSpPr>
        <p:spPr>
          <a:xfrm>
            <a:off x="-1" y="731520"/>
            <a:ext cx="12192001" cy="40011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ts val="1800"/>
              </a:spcBef>
              <a:spcAft>
                <a:spcPts val="600"/>
              </a:spcAft>
            </a:pP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Simulation Steps: </a:t>
            </a: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Investigate impact of fast tracker µRWELL on DIRC performances</a:t>
            </a:r>
            <a:endParaRPr lang="en-US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250DD42-D804-4736-AD39-E23A5792AA04}"/>
              </a:ext>
            </a:extLst>
          </p:cNvPr>
          <p:cNvSpPr txBox="1"/>
          <p:nvPr/>
        </p:nvSpPr>
        <p:spPr>
          <a:xfrm>
            <a:off x="9277250" y="1523673"/>
            <a:ext cx="653032" cy="381952"/>
          </a:xfrm>
          <a:prstGeom prst="rect">
            <a:avLst/>
          </a:prstGeom>
          <a:ln>
            <a:solidFill>
              <a:srgbClr val="FF00FF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DIRC</a:t>
            </a:r>
          </a:p>
        </p:txBody>
      </p:sp>
    </p:spTree>
    <p:extLst>
      <p:ext uri="{BB962C8B-B14F-4D97-AF65-F5344CB8AC3E}">
        <p14:creationId xmlns:p14="http://schemas.microsoft.com/office/powerpoint/2010/main" val="21450004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4648205" y="6492888"/>
            <a:ext cx="3581401" cy="365125"/>
          </a:xfrm>
        </p:spPr>
        <p:txBody>
          <a:bodyPr/>
          <a:lstStyle/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25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45258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 @ UVa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EDC544E-79DD-4103-BFDF-FE8BA263E448}"/>
              </a:ext>
            </a:extLst>
          </p:cNvPr>
          <p:cNvSpPr/>
          <p:nvPr/>
        </p:nvSpPr>
        <p:spPr>
          <a:xfrm>
            <a:off x="0" y="861719"/>
            <a:ext cx="7239000" cy="2643481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1800"/>
              </a:spcBef>
            </a:pPr>
            <a:r>
              <a:rPr lang="en-US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Characterization UVa µRWELL prototype with 2D strip readout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" indent="27432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µRWELL prototype was installed in Hall D @ JLab in Nov.  2019 for a joint test beam campaign with JLab DIRC detector commission with GEM-TRD and small GEM trackers</a:t>
            </a:r>
          </a:p>
          <a:p>
            <a:pPr marL="720090" lvl="1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Initial attempt of data taking was unsuccessful </a:t>
            </a:r>
          </a:p>
          <a:p>
            <a:pPr marL="91440" indent="27432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Setup was modified after January 6</a:t>
            </a:r>
            <a:r>
              <a:rPr lang="en-US" sz="12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as standalone test beam without DIRC and GEM-TRD</a:t>
            </a:r>
          </a:p>
          <a:p>
            <a:pPr marL="91440" indent="27432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All detectors read out with JLab custom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fADC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electronics (f125) with GASII pre-amp chip</a:t>
            </a:r>
          </a:p>
          <a:p>
            <a:pPr marL="720090" lvl="1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HV scan of drift field and uRWELL device performed last week (6M triggered events)</a:t>
            </a:r>
          </a:p>
          <a:p>
            <a:pPr marL="720090" lvl="1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Efficiency analysis using GEM and Wire-TRD as reference trackers is ongoing</a:t>
            </a:r>
          </a:p>
          <a:p>
            <a:pPr marL="91440" indent="27432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Preliminary results of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uRWELL and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COMPASS GEM performances with JLab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fADC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electronics 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2BC12E5-2DDE-418A-84FF-6BED140638AB}"/>
              </a:ext>
            </a:extLst>
          </p:cNvPr>
          <p:cNvSpPr/>
          <p:nvPr/>
        </p:nvSpPr>
        <p:spPr>
          <a:xfrm>
            <a:off x="7162800" y="4236063"/>
            <a:ext cx="5019117" cy="1689373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Plans for future tests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" indent="27432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Study the prototype in test beam at FNAL in April 2020 to study:</a:t>
            </a:r>
          </a:p>
          <a:p>
            <a:pPr marL="720090" lvl="1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Spatial resolution </a:t>
            </a:r>
          </a:p>
          <a:p>
            <a:pPr marL="720090" lvl="1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performances in high rate environment</a:t>
            </a:r>
          </a:p>
          <a:p>
            <a:pPr marL="91440" indent="27432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Study spatial uniformity of gain and stability of the detector in a cosmic setup with GEM trackers and in the X-ray box at UVa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12AB60A-7E1F-4EA3-87FA-80CC29CA5F67}"/>
              </a:ext>
            </a:extLst>
          </p:cNvPr>
          <p:cNvGrpSpPr/>
          <p:nvPr/>
        </p:nvGrpSpPr>
        <p:grpSpPr>
          <a:xfrm>
            <a:off x="76200" y="3761601"/>
            <a:ext cx="6934199" cy="2867799"/>
            <a:chOff x="76200" y="3785120"/>
            <a:chExt cx="6934199" cy="2867799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6A5FC34-8149-4601-A376-DE817D2C7B85}"/>
                </a:ext>
              </a:extLst>
            </p:cNvPr>
            <p:cNvGrpSpPr/>
            <p:nvPr/>
          </p:nvGrpSpPr>
          <p:grpSpPr>
            <a:xfrm>
              <a:off x="76200" y="3785120"/>
              <a:ext cx="6858000" cy="2615680"/>
              <a:chOff x="76200" y="3976391"/>
              <a:chExt cx="6858000" cy="2615680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CE1B4F70-EAF4-40C9-8D73-954E184C91A6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550920" y="3976392"/>
                <a:ext cx="3383280" cy="2615679"/>
                <a:chOff x="8060828" y="592783"/>
                <a:chExt cx="4023360" cy="3110538"/>
              </a:xfrm>
            </p:grpSpPr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04F07C14-C125-4099-86E5-84369046377E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8060828" y="685801"/>
                  <a:ext cx="4023360" cy="3017520"/>
                </a:xfrm>
                <a:prstGeom prst="rect">
                  <a:avLst/>
                </a:prstGeom>
              </p:spPr>
            </p:pic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F050DF4E-247D-4C76-9CB4-824D0FDF9136}"/>
                    </a:ext>
                  </a:extLst>
                </p:cNvPr>
                <p:cNvSpPr txBox="1"/>
                <p:nvPr/>
              </p:nvSpPr>
              <p:spPr>
                <a:xfrm>
                  <a:off x="8423294" y="592783"/>
                  <a:ext cx="3262184" cy="3294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µRWELL vs. GEM Hit correlation</a:t>
                  </a:r>
                </a:p>
              </p:txBody>
            </p: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59EE8BDB-1748-47C7-B1FA-30C0B5FBC13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76200" y="3976391"/>
                <a:ext cx="3383280" cy="2607196"/>
                <a:chOff x="7997190" y="3757550"/>
                <a:chExt cx="4023360" cy="3100450"/>
              </a:xfrm>
            </p:grpSpPr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03572A4B-F700-4B9B-8F18-2C2059341268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997190" y="3840480"/>
                  <a:ext cx="4023360" cy="3017520"/>
                </a:xfrm>
                <a:prstGeom prst="rect">
                  <a:avLst/>
                </a:prstGeom>
              </p:spPr>
            </p:pic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9F82CC62-5FE8-4CB2-B4EE-7A54ADEDECE2}"/>
                    </a:ext>
                  </a:extLst>
                </p:cNvPr>
                <p:cNvSpPr txBox="1"/>
                <p:nvPr/>
              </p:nvSpPr>
              <p:spPr>
                <a:xfrm>
                  <a:off x="8359655" y="3757550"/>
                  <a:ext cx="3386575" cy="3294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tx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µRWELL: ADC distr. vs. HV scan</a:t>
                  </a:r>
                </a:p>
              </p:txBody>
            </p:sp>
          </p:grpSp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38D0CDC7-FE19-4BEB-9DAD-0F5DB00B418C}"/>
                  </a:ext>
                </a:extLst>
              </p:cNvPr>
              <p:cNvSpPr txBox="1"/>
              <p:nvPr/>
            </p:nvSpPr>
            <p:spPr>
              <a:xfrm rot="19961491">
                <a:off x="2197773" y="5201756"/>
                <a:ext cx="2706294" cy="400110"/>
              </a:xfrm>
              <a:prstGeom prst="rect">
                <a:avLst/>
              </a:prstGeom>
              <a:solidFill>
                <a:srgbClr val="FFFF00">
                  <a:alpha val="34000"/>
                </a:srgb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/>
                  <a:t>Preliminary results</a:t>
                </a:r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2C42F01-3541-4167-91B5-3CA1F8288095}"/>
                </a:ext>
              </a:extLst>
            </p:cNvPr>
            <p:cNvSpPr txBox="1"/>
            <p:nvPr/>
          </p:nvSpPr>
          <p:spPr>
            <a:xfrm>
              <a:off x="3855720" y="5285601"/>
              <a:ext cx="16764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FF0000"/>
                  </a:solidFill>
                </a:rPr>
                <a:t>Missing </a:t>
              </a:r>
              <a:r>
                <a:rPr lang="en-US" sz="1200" dirty="0" err="1">
                  <a:solidFill>
                    <a:srgbClr val="FF0000"/>
                  </a:solidFill>
                </a:rPr>
                <a:t>fADC</a:t>
              </a:r>
              <a:r>
                <a:rPr lang="en-US" sz="1200" dirty="0">
                  <a:solidFill>
                    <a:srgbClr val="FF0000"/>
                  </a:solidFill>
                </a:rPr>
                <a:t> channels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4AA7A8B-8A48-48BB-9F83-E42DAABB82D3}"/>
                </a:ext>
              </a:extLst>
            </p:cNvPr>
            <p:cNvSpPr txBox="1"/>
            <p:nvPr/>
          </p:nvSpPr>
          <p:spPr>
            <a:xfrm>
              <a:off x="228600" y="6375920"/>
              <a:ext cx="67817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Preliminary results to check how the detectors performed with the fADC125 readout electronics 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168BA9A-85D1-4027-BAEC-798AAD88D6BD}"/>
              </a:ext>
            </a:extLst>
          </p:cNvPr>
          <p:cNvGrpSpPr>
            <a:grpSpLocks noChangeAspect="1"/>
          </p:cNvGrpSpPr>
          <p:nvPr/>
        </p:nvGrpSpPr>
        <p:grpSpPr>
          <a:xfrm>
            <a:off x="7239000" y="762000"/>
            <a:ext cx="4942917" cy="3276600"/>
            <a:chOff x="7071360" y="634661"/>
            <a:chExt cx="5120640" cy="339441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E0E12BC-3484-4F48-A80F-BF70C4ED8F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1360" y="990600"/>
              <a:ext cx="5120640" cy="3038472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AC22622-790F-4099-8E62-8DD119CC7FC3}"/>
                </a:ext>
              </a:extLst>
            </p:cNvPr>
            <p:cNvSpPr txBox="1"/>
            <p:nvPr/>
          </p:nvSpPr>
          <p:spPr>
            <a:xfrm>
              <a:off x="7071360" y="634661"/>
              <a:ext cx="51206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µRWELL prototype in a joint test beam setup in Hall D @ JLab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2391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4648205" y="6492888"/>
            <a:ext cx="3581401" cy="365125"/>
          </a:xfrm>
        </p:spPr>
        <p:txBody>
          <a:bodyPr/>
          <a:lstStyle/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26</a:t>
            </a:fld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71327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 @ UVa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60F9ED5-C42C-4F1D-98E3-7086187859D1}"/>
              </a:ext>
            </a:extLst>
          </p:cNvPr>
          <p:cNvGrpSpPr>
            <a:grpSpLocks noChangeAspect="1"/>
          </p:cNvGrpSpPr>
          <p:nvPr/>
        </p:nvGrpSpPr>
        <p:grpSpPr>
          <a:xfrm>
            <a:off x="139656" y="2390653"/>
            <a:ext cx="4598116" cy="1800347"/>
            <a:chOff x="162763" y="2472848"/>
            <a:chExt cx="5018400" cy="1907002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8006111-6D25-40C4-8279-B192E99964CD}"/>
                </a:ext>
              </a:extLst>
            </p:cNvPr>
            <p:cNvCxnSpPr/>
            <p:nvPr/>
          </p:nvCxnSpPr>
          <p:spPr>
            <a:xfrm>
              <a:off x="187078" y="4025731"/>
              <a:ext cx="4994085" cy="0"/>
            </a:xfrm>
            <a:prstGeom prst="lin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headEnd type="triangle" w="med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603B0CA-FC55-4989-9FCF-B3F570582F25}"/>
                </a:ext>
              </a:extLst>
            </p:cNvPr>
            <p:cNvSpPr txBox="1"/>
            <p:nvPr/>
          </p:nvSpPr>
          <p:spPr>
            <a:xfrm>
              <a:off x="2128839" y="4073683"/>
              <a:ext cx="817151" cy="30616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400 mm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9E5357E-8DB5-4DC5-9B84-FA87F642963A}"/>
                </a:ext>
              </a:extLst>
            </p:cNvPr>
            <p:cNvSpPr/>
            <p:nvPr/>
          </p:nvSpPr>
          <p:spPr>
            <a:xfrm>
              <a:off x="162763" y="2843491"/>
              <a:ext cx="5018400" cy="104670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291D945-1B66-4BA9-B92E-FE6F925428FB}"/>
                </a:ext>
              </a:extLst>
            </p:cNvPr>
            <p:cNvCxnSpPr/>
            <p:nvPr/>
          </p:nvCxnSpPr>
          <p:spPr>
            <a:xfrm>
              <a:off x="162763" y="2896949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9E3EAB2-D24C-4B35-906E-7785ADADBF4D}"/>
                </a:ext>
              </a:extLst>
            </p:cNvPr>
            <p:cNvCxnSpPr/>
            <p:nvPr/>
          </p:nvCxnSpPr>
          <p:spPr>
            <a:xfrm>
              <a:off x="162763" y="2949014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8A47293-581A-4E0B-B255-FCC690E76F70}"/>
                </a:ext>
              </a:extLst>
            </p:cNvPr>
            <p:cNvCxnSpPr/>
            <p:nvPr/>
          </p:nvCxnSpPr>
          <p:spPr>
            <a:xfrm>
              <a:off x="162763" y="3105208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3C138A6-2007-41B2-A1BA-C12587BA6CCC}"/>
                </a:ext>
              </a:extLst>
            </p:cNvPr>
            <p:cNvCxnSpPr/>
            <p:nvPr/>
          </p:nvCxnSpPr>
          <p:spPr>
            <a:xfrm>
              <a:off x="162763" y="3313467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73491791-E5AE-4857-ACC1-F515B81F3415}"/>
                </a:ext>
              </a:extLst>
            </p:cNvPr>
            <p:cNvCxnSpPr/>
            <p:nvPr/>
          </p:nvCxnSpPr>
          <p:spPr>
            <a:xfrm>
              <a:off x="162763" y="3521726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FBD58C-4FF3-404F-B733-C0665001643B}"/>
                </a:ext>
              </a:extLst>
            </p:cNvPr>
            <p:cNvCxnSpPr/>
            <p:nvPr/>
          </p:nvCxnSpPr>
          <p:spPr>
            <a:xfrm>
              <a:off x="162763" y="3001079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4D64A6A-D84B-43EA-993D-F3CA9D4D241B}"/>
                </a:ext>
              </a:extLst>
            </p:cNvPr>
            <p:cNvCxnSpPr/>
            <p:nvPr/>
          </p:nvCxnSpPr>
          <p:spPr>
            <a:xfrm>
              <a:off x="162763" y="3209338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C90E299-4D98-41B3-8111-34777C1C91C2}"/>
                </a:ext>
              </a:extLst>
            </p:cNvPr>
            <p:cNvCxnSpPr/>
            <p:nvPr/>
          </p:nvCxnSpPr>
          <p:spPr>
            <a:xfrm>
              <a:off x="162763" y="3417596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C102C75-A6A8-47FA-8A97-C6DD11922C0C}"/>
                </a:ext>
              </a:extLst>
            </p:cNvPr>
            <p:cNvCxnSpPr/>
            <p:nvPr/>
          </p:nvCxnSpPr>
          <p:spPr>
            <a:xfrm>
              <a:off x="162763" y="3625855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26A60536-5CAA-4E31-B118-7C1D6CC79D27}"/>
                </a:ext>
              </a:extLst>
            </p:cNvPr>
            <p:cNvCxnSpPr/>
            <p:nvPr/>
          </p:nvCxnSpPr>
          <p:spPr>
            <a:xfrm>
              <a:off x="162763" y="3729985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98F96E4-AB83-459D-AD4C-17DB93A1DF96}"/>
                </a:ext>
              </a:extLst>
            </p:cNvPr>
            <p:cNvCxnSpPr/>
            <p:nvPr/>
          </p:nvCxnSpPr>
          <p:spPr>
            <a:xfrm>
              <a:off x="162763" y="3053143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55DD043-3AF5-4DDC-A9B4-C1BB2E0F927F}"/>
                </a:ext>
              </a:extLst>
            </p:cNvPr>
            <p:cNvCxnSpPr/>
            <p:nvPr/>
          </p:nvCxnSpPr>
          <p:spPr>
            <a:xfrm>
              <a:off x="162763" y="3157273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8C9E851-D4BC-43FF-B9C7-FB4BB852F49B}"/>
                </a:ext>
              </a:extLst>
            </p:cNvPr>
            <p:cNvCxnSpPr/>
            <p:nvPr/>
          </p:nvCxnSpPr>
          <p:spPr>
            <a:xfrm>
              <a:off x="162763" y="3365532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35179BE7-3EC4-43FA-9510-9A3E224280A3}"/>
                </a:ext>
              </a:extLst>
            </p:cNvPr>
            <p:cNvCxnSpPr/>
            <p:nvPr/>
          </p:nvCxnSpPr>
          <p:spPr>
            <a:xfrm>
              <a:off x="162763" y="3573791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43E37D5C-BCFE-4FE8-BAC1-8639B016EC55}"/>
                </a:ext>
              </a:extLst>
            </p:cNvPr>
            <p:cNvCxnSpPr/>
            <p:nvPr/>
          </p:nvCxnSpPr>
          <p:spPr>
            <a:xfrm>
              <a:off x="162763" y="3782049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4A254CFF-03A5-421D-98FE-9886FBE36C79}"/>
                </a:ext>
              </a:extLst>
            </p:cNvPr>
            <p:cNvCxnSpPr/>
            <p:nvPr/>
          </p:nvCxnSpPr>
          <p:spPr>
            <a:xfrm>
              <a:off x="162763" y="3261402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FC1367CF-FF73-4822-A174-2C8FE78A4028}"/>
                </a:ext>
              </a:extLst>
            </p:cNvPr>
            <p:cNvCxnSpPr/>
            <p:nvPr/>
          </p:nvCxnSpPr>
          <p:spPr>
            <a:xfrm>
              <a:off x="162763" y="3469661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C72F04A5-A6D6-4915-943F-052190063F4A}"/>
                </a:ext>
              </a:extLst>
            </p:cNvPr>
            <p:cNvCxnSpPr/>
            <p:nvPr/>
          </p:nvCxnSpPr>
          <p:spPr>
            <a:xfrm>
              <a:off x="162763" y="3677920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CF84F897-C56E-46CE-BF8F-E66DBF0BBA22}"/>
                </a:ext>
              </a:extLst>
            </p:cNvPr>
            <p:cNvCxnSpPr/>
            <p:nvPr/>
          </p:nvCxnSpPr>
          <p:spPr>
            <a:xfrm>
              <a:off x="162763" y="3834114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682D103F-9F04-4947-9892-3560C920DEB6}"/>
                </a:ext>
              </a:extLst>
            </p:cNvPr>
            <p:cNvCxnSpPr/>
            <p:nvPr/>
          </p:nvCxnSpPr>
          <p:spPr>
            <a:xfrm>
              <a:off x="162763" y="2844884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FE4FDE6-624D-43C3-B29F-5B01E9E7C936}"/>
                </a:ext>
              </a:extLst>
            </p:cNvPr>
            <p:cNvCxnSpPr/>
            <p:nvPr/>
          </p:nvCxnSpPr>
          <p:spPr>
            <a:xfrm>
              <a:off x="162763" y="3886182"/>
              <a:ext cx="5010409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0B8025F8-B01F-4C94-8505-52E19EB82A83}"/>
                </a:ext>
              </a:extLst>
            </p:cNvPr>
            <p:cNvCxnSpPr>
              <a:cxnSpLocks/>
            </p:cNvCxnSpPr>
            <p:nvPr/>
          </p:nvCxnSpPr>
          <p:spPr>
            <a:xfrm>
              <a:off x="1065502" y="3247205"/>
              <a:ext cx="1" cy="182880"/>
            </a:xfrm>
            <a:prstGeom prst="straightConnector1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81769008-DFD4-409D-A3FA-B6C08E7E9F6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5502" y="3474622"/>
              <a:ext cx="1" cy="182880"/>
            </a:xfrm>
            <a:prstGeom prst="straightConnector1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EEBA22F-6E26-42DA-A8CC-E359BE3097BC}"/>
                </a:ext>
              </a:extLst>
            </p:cNvPr>
            <p:cNvSpPr txBox="1"/>
            <p:nvPr/>
          </p:nvSpPr>
          <p:spPr>
            <a:xfrm>
              <a:off x="1190337" y="3312864"/>
              <a:ext cx="3076012" cy="29340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Cu strip: width = 0.2 mm  pitch = 1 mm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FEDEA5F-0820-4520-96BB-9EE153C2B426}"/>
                </a:ext>
              </a:extLst>
            </p:cNvPr>
            <p:cNvSpPr txBox="1"/>
            <p:nvPr/>
          </p:nvSpPr>
          <p:spPr>
            <a:xfrm>
              <a:off x="162763" y="2472848"/>
              <a:ext cx="4985495" cy="29340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Field Cage:3 µm Cu electrode 50 µm Kapton foil </a:t>
              </a:r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09779659-7AB7-4D3F-8F4F-D28DCF8D772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0089" y="3361886"/>
              <a:ext cx="1046709" cy="0"/>
            </a:xfrm>
            <a:prstGeom prst="lin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headEnd type="triangle" w="med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B85E524-89A1-4E81-9009-B7DF1B2A2F02}"/>
                </a:ext>
              </a:extLst>
            </p:cNvPr>
            <p:cNvSpPr txBox="1"/>
            <p:nvPr/>
          </p:nvSpPr>
          <p:spPr>
            <a:xfrm rot="16200000">
              <a:off x="-98962" y="3204650"/>
              <a:ext cx="894589" cy="34018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 mm</a:t>
              </a:r>
            </a:p>
          </p:txBody>
        </p:sp>
      </p:grpSp>
      <p:sp>
        <p:nvSpPr>
          <p:cNvPr id="64" name="Rectangle 63">
            <a:extLst>
              <a:ext uri="{FF2B5EF4-FFF2-40B4-BE49-F238E27FC236}">
                <a16:creationId xmlns:a16="http://schemas.microsoft.com/office/drawing/2014/main" id="{97F34C07-2D4D-4BB7-ACA8-34C4EF999516}"/>
              </a:ext>
            </a:extLst>
          </p:cNvPr>
          <p:cNvSpPr/>
          <p:nvPr/>
        </p:nvSpPr>
        <p:spPr>
          <a:xfrm>
            <a:off x="8459601" y="4343400"/>
            <a:ext cx="3732399" cy="2308324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  <a:spcAft>
                <a:spcPts val="600"/>
              </a:spcAft>
            </a:pP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get to low mass µRWELL prototype</a:t>
            </a:r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1200" b="1" dirty="0"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⇨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Make a few changes w.r.t the existing UVa µRWELL prototype</a:t>
            </a:r>
          </a:p>
          <a:p>
            <a:pPr marL="182880" indent="-18288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Reduce R/O Cu strips from 25 µm to 5 µm</a:t>
            </a:r>
          </a:p>
          <a:p>
            <a:pPr marL="182880" indent="-18288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1.6 mm PCB support </a:t>
            </a:r>
            <a:r>
              <a:rPr lang="en-US" sz="1200" dirty="0"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⇨</a:t>
            </a: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100 µm Kapton </a:t>
            </a:r>
          </a:p>
          <a:p>
            <a:pPr marL="182880" indent="-18288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Drift foil: Al-Kapton (5 / 25 µm)</a:t>
            </a:r>
          </a:p>
          <a:p>
            <a:pPr marL="182880" indent="-18288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Entrance window foil: Al-Kapton (5 / 25 µm)</a:t>
            </a:r>
          </a:p>
          <a:p>
            <a:pPr marL="182880" indent="-182880"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Exit window foil: Kapton (5 / 25 µm)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A690843-8637-47E6-95C0-060BED2021DD}"/>
              </a:ext>
            </a:extLst>
          </p:cNvPr>
          <p:cNvGrpSpPr/>
          <p:nvPr/>
        </p:nvGrpSpPr>
        <p:grpSpPr>
          <a:xfrm>
            <a:off x="5358396" y="2349117"/>
            <a:ext cx="6766560" cy="1724276"/>
            <a:chOff x="5461483" y="2417332"/>
            <a:chExt cx="6766560" cy="172427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42192B9-7A51-4010-99D1-608B3E9885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61483" y="2652853"/>
              <a:ext cx="6766560" cy="1488755"/>
            </a:xfrm>
            <a:prstGeom prst="rect">
              <a:avLst/>
            </a:prstGeom>
          </p:spPr>
        </p:pic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47344D50-EC08-43D5-85DE-85E1B5B3EB0C}"/>
                </a:ext>
              </a:extLst>
            </p:cNvPr>
            <p:cNvSpPr txBox="1"/>
            <p:nvPr/>
          </p:nvSpPr>
          <p:spPr>
            <a:xfrm>
              <a:off x="6142335" y="2417332"/>
              <a:ext cx="478413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Cross section view of the Low Mass µRWELL- µTPC  prototype</a:t>
              </a:r>
            </a:p>
          </p:txBody>
        </p:sp>
      </p:grpSp>
      <p:sp>
        <p:nvSpPr>
          <p:cNvPr id="78" name="Rectangle 77">
            <a:extLst>
              <a:ext uri="{FF2B5EF4-FFF2-40B4-BE49-F238E27FC236}">
                <a16:creationId xmlns:a16="http://schemas.microsoft.com/office/drawing/2014/main" id="{DB34E3C9-DEE5-4817-B19A-77F468E0221B}"/>
              </a:ext>
            </a:extLst>
          </p:cNvPr>
          <p:cNvSpPr/>
          <p:nvPr/>
        </p:nvSpPr>
        <p:spPr>
          <a:xfrm>
            <a:off x="0" y="762000"/>
            <a:ext cx="12201896" cy="1520096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ts val="1200"/>
              </a:spcBef>
              <a:spcAft>
                <a:spcPts val="600"/>
              </a:spcAft>
            </a:pPr>
            <a:r>
              <a:rPr lang="en-US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 &amp; Prototyping of Low-mass µRWELL- µTPC with built-in Field Cage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" indent="27432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Investigating the feasibility of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Low-mass µRWELL-µTPC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prototype: Discussion with CERN experts to optimize the design  </a:t>
            </a:r>
          </a:p>
          <a:p>
            <a:pPr marL="91440" indent="27432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µRWELL- µTPC Prototype will operate in mini-drift (or micro TPC) mode</a:t>
            </a:r>
            <a:r>
              <a:rPr lang="en-US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with a large drift of 20 mm instead of 3 mm </a:t>
            </a:r>
          </a:p>
          <a:p>
            <a:pPr marL="91440" indent="27432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Built-in Field Cage (FC) for a better control of drift field uniformity </a:t>
            </a:r>
          </a:p>
          <a:p>
            <a:pPr marL="91440" indent="27432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Minimization of the material of the µRWELL- µTPC (compared to the current prototype)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4B0C508-DF36-4D79-830D-C89354AF9BA4}"/>
              </a:ext>
            </a:extLst>
          </p:cNvPr>
          <p:cNvGrpSpPr>
            <a:grpSpLocks noChangeAspect="1"/>
          </p:cNvGrpSpPr>
          <p:nvPr/>
        </p:nvGrpSpPr>
        <p:grpSpPr>
          <a:xfrm>
            <a:off x="139656" y="4483449"/>
            <a:ext cx="8319945" cy="2091331"/>
            <a:chOff x="47522" y="4586201"/>
            <a:chExt cx="8335595" cy="2043200"/>
          </a:xfrm>
          <a:solidFill>
            <a:schemeClr val="bg1"/>
          </a:solidFill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ABC3F6A5-5908-4DCE-9E7B-98399EE2C709}"/>
                </a:ext>
              </a:extLst>
            </p:cNvPr>
            <p:cNvGrpSpPr/>
            <p:nvPr/>
          </p:nvGrpSpPr>
          <p:grpSpPr>
            <a:xfrm>
              <a:off x="47522" y="4586201"/>
              <a:ext cx="4317417" cy="2043200"/>
              <a:chOff x="7924800" y="1183183"/>
              <a:chExt cx="4317417" cy="2472272"/>
            </a:xfrm>
            <a:grpFill/>
          </p:grpSpPr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526EFACF-D3B7-48CF-BBF9-BD55EFF7EC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24800" y="1381126"/>
                <a:ext cx="4114800" cy="2274329"/>
              </a:xfrm>
              <a:prstGeom prst="rect">
                <a:avLst/>
              </a:prstGeom>
              <a:grpFill/>
            </p:spPr>
          </p:pic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4307EAE4-8789-44BD-A310-A28EF31F3D77}"/>
                  </a:ext>
                </a:extLst>
              </p:cNvPr>
              <p:cNvSpPr txBox="1"/>
              <p:nvPr/>
            </p:nvSpPr>
            <p:spPr>
              <a:xfrm>
                <a:off x="8916538" y="1183183"/>
                <a:ext cx="3325679" cy="327455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Current UVa µRWELL with XY strips: Bulky</a:t>
                </a:r>
              </a:p>
            </p:txBody>
          </p:sp>
        </p:grpSp>
        <p:sp>
          <p:nvSpPr>
            <p:cNvPr id="51" name="Arrow: Down 50">
              <a:extLst>
                <a:ext uri="{FF2B5EF4-FFF2-40B4-BE49-F238E27FC236}">
                  <a16:creationId xmlns:a16="http://schemas.microsoft.com/office/drawing/2014/main" id="{9CCD5C78-7584-4BE7-96CE-8A4479C27E3A}"/>
                </a:ext>
              </a:extLst>
            </p:cNvPr>
            <p:cNvSpPr>
              <a:spLocks/>
            </p:cNvSpPr>
            <p:nvPr/>
          </p:nvSpPr>
          <p:spPr>
            <a:xfrm rot="16200000">
              <a:off x="4312748" y="5449398"/>
              <a:ext cx="178671" cy="366448"/>
            </a:xfrm>
            <a:prstGeom prst="downArrow">
              <a:avLst>
                <a:gd name="adj1" fmla="val 54479"/>
                <a:gd name="adj2" fmla="val 108691"/>
              </a:avLst>
            </a:prstGeom>
            <a:grp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7183BBE7-6CF6-48EC-9878-EC0ACE767F69}"/>
                </a:ext>
              </a:extLst>
            </p:cNvPr>
            <p:cNvGrpSpPr/>
            <p:nvPr/>
          </p:nvGrpSpPr>
          <p:grpSpPr>
            <a:xfrm>
              <a:off x="4640890" y="4629436"/>
              <a:ext cx="3742227" cy="1954578"/>
              <a:chOff x="4731643" y="4591065"/>
              <a:chExt cx="3742227" cy="1954578"/>
            </a:xfrm>
            <a:grpFill/>
          </p:grpSpPr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94236455-186E-4EF1-A0D6-98BA0F488879}"/>
                  </a:ext>
                </a:extLst>
              </p:cNvPr>
              <p:cNvSpPr txBox="1"/>
              <p:nvPr/>
            </p:nvSpPr>
            <p:spPr>
              <a:xfrm>
                <a:off x="4810650" y="4591065"/>
                <a:ext cx="3189616" cy="270624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Low mass µRWELL device with XY strips</a:t>
                </a:r>
              </a:p>
            </p:txBody>
          </p:sp>
          <p:pic>
            <p:nvPicPr>
              <p:cNvPr id="79" name="Picture 78">
                <a:extLst>
                  <a:ext uri="{FF2B5EF4-FFF2-40B4-BE49-F238E27FC236}">
                    <a16:creationId xmlns:a16="http://schemas.microsoft.com/office/drawing/2014/main" id="{8ED89CA8-CA0F-44BA-890A-321DBFD248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731643" y="4922198"/>
                <a:ext cx="3742227" cy="1623445"/>
              </a:xfrm>
              <a:prstGeom prst="rect">
                <a:avLst/>
              </a:prstGeom>
              <a:grpFill/>
            </p:spPr>
          </p:pic>
        </p:grpSp>
      </p:grp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16BB284-634D-4FB0-8801-3C92E9E3CAFC}"/>
              </a:ext>
            </a:extLst>
          </p:cNvPr>
          <p:cNvCxnSpPr>
            <a:cxnSpLocks/>
            <a:stCxn id="19" idx="3"/>
          </p:cNvCxnSpPr>
          <p:nvPr/>
        </p:nvCxnSpPr>
        <p:spPr>
          <a:xfrm>
            <a:off x="4737772" y="3234651"/>
            <a:ext cx="2039959" cy="14621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87C54A79-0B22-4402-B541-D5CFD6AC5644}"/>
              </a:ext>
            </a:extLst>
          </p:cNvPr>
          <p:cNvCxnSpPr>
            <a:cxnSpLocks/>
          </p:cNvCxnSpPr>
          <p:nvPr/>
        </p:nvCxnSpPr>
        <p:spPr>
          <a:xfrm flipV="1">
            <a:off x="6790475" y="3796755"/>
            <a:ext cx="372325" cy="77524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90145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4C689F25-0BAC-4517-8E17-45F09E3E5648}"/>
              </a:ext>
            </a:extLst>
          </p:cNvPr>
          <p:cNvGrpSpPr/>
          <p:nvPr/>
        </p:nvGrpSpPr>
        <p:grpSpPr>
          <a:xfrm>
            <a:off x="6324598" y="713601"/>
            <a:ext cx="5867401" cy="3020199"/>
            <a:chOff x="6324598" y="736784"/>
            <a:chExt cx="5867401" cy="3020199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931987A-1E6E-468B-AF7E-81C4FC3E2B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24599" y="957156"/>
              <a:ext cx="5852160" cy="2799827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4906557-A5D1-44A5-A148-DC68EC0E5A09}"/>
                </a:ext>
              </a:extLst>
            </p:cNvPr>
            <p:cNvSpPr txBox="1"/>
            <p:nvPr/>
          </p:nvSpPr>
          <p:spPr>
            <a:xfrm>
              <a:off x="6324598" y="736784"/>
              <a:ext cx="58674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SRS-VMM3 Readout System developed by the RD51 collaboration</a:t>
              </a:r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4648205" y="6492888"/>
            <a:ext cx="3581401" cy="365125"/>
          </a:xfrm>
        </p:spPr>
        <p:txBody>
          <a:bodyPr/>
          <a:lstStyle/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27</a:t>
            </a:fld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096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 @ UVa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5A7F3F8-E2D0-445B-AA2B-7E90714628F8}"/>
              </a:ext>
            </a:extLst>
          </p:cNvPr>
          <p:cNvGrpSpPr/>
          <p:nvPr/>
        </p:nvGrpSpPr>
        <p:grpSpPr>
          <a:xfrm>
            <a:off x="76200" y="4023360"/>
            <a:ext cx="12063400" cy="2582861"/>
            <a:chOff x="109809" y="3990201"/>
            <a:chExt cx="12063400" cy="258286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CD5FEDB-D3CE-429B-8BCD-61ED06DA1C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44" t="8642" r="7778" b="5432"/>
            <a:stretch/>
          </p:blipFill>
          <p:spPr>
            <a:xfrm rot="10800000">
              <a:off x="7130722" y="4267200"/>
              <a:ext cx="3113687" cy="22860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F7F1A3E6-25E3-43B1-86B1-7A48296237BB}"/>
                </a:ext>
              </a:extLst>
            </p:cNvPr>
            <p:cNvSpPr txBox="1"/>
            <p:nvPr/>
          </p:nvSpPr>
          <p:spPr>
            <a:xfrm>
              <a:off x="7130722" y="3990201"/>
              <a:ext cx="31136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SRS-VMM3 with cooling structure</a:t>
              </a:r>
            </a:p>
          </p:txBody>
        </p: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40B68024-5CD1-4534-B675-B4495F419E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79"/>
            <a:stretch/>
          </p:blipFill>
          <p:spPr>
            <a:xfrm rot="16200000">
              <a:off x="10218209" y="4598200"/>
              <a:ext cx="2286000" cy="1624000"/>
            </a:xfrm>
            <a:prstGeom prst="rect">
              <a:avLst/>
            </a:prstGeom>
          </p:spPr>
        </p:pic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07166DA4-309A-4866-84FB-9D0306C21745}"/>
                </a:ext>
              </a:extLst>
            </p:cNvPr>
            <p:cNvSpPr txBox="1"/>
            <p:nvPr/>
          </p:nvSpPr>
          <p:spPr>
            <a:xfrm>
              <a:off x="10636015" y="4895624"/>
              <a:ext cx="148681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rgbClr val="00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Detector side with Panasonic  connector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0EB51D6-C562-4198-8C65-FC71DDEBF6E4}"/>
                </a:ext>
              </a:extLst>
            </p:cNvPr>
            <p:cNvSpPr txBox="1"/>
            <p:nvPr/>
          </p:nvSpPr>
          <p:spPr>
            <a:xfrm>
              <a:off x="10599590" y="5701951"/>
              <a:ext cx="1523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rgbClr val="00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VMM hybrid side with Hirose  connector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708F9A1-A9B5-4CE1-AA16-BFE233FE4C5A}"/>
                </a:ext>
              </a:extLst>
            </p:cNvPr>
            <p:cNvSpPr txBox="1"/>
            <p:nvPr/>
          </p:nvSpPr>
          <p:spPr>
            <a:xfrm>
              <a:off x="10549210" y="3990201"/>
              <a:ext cx="16239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Adapter cards</a:t>
              </a:r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CA4D1E53-DEAB-420D-9AB2-F1ACC509E5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78" r="1515"/>
            <a:stretch/>
          </p:blipFill>
          <p:spPr>
            <a:xfrm>
              <a:off x="109810" y="4287062"/>
              <a:ext cx="3169093" cy="2286000"/>
            </a:xfrm>
            <a:prstGeom prst="rect">
              <a:avLst/>
            </a:prstGeom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24C8AF1-1429-4ABF-9586-5516CC28DE99}"/>
                </a:ext>
              </a:extLst>
            </p:cNvPr>
            <p:cNvSpPr txBox="1"/>
            <p:nvPr/>
          </p:nvSpPr>
          <p:spPr>
            <a:xfrm>
              <a:off x="109809" y="3990201"/>
              <a:ext cx="31690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SRS-DVM board</a:t>
              </a:r>
            </a:p>
          </p:txBody>
        </p:sp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9E205565-ACAD-4E7F-B983-A9BDED6E7D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4" t="5278" r="3030"/>
            <a:stretch/>
          </p:blipFill>
          <p:spPr>
            <a:xfrm>
              <a:off x="3647518" y="4280885"/>
              <a:ext cx="3089982" cy="2286000"/>
            </a:xfrm>
            <a:prstGeom prst="rect">
              <a:avLst/>
            </a:prstGeom>
          </p:spPr>
        </p:pic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9BBD3416-AEB0-41DD-83D1-8F6ED3C5CF54}"/>
                </a:ext>
              </a:extLst>
            </p:cNvPr>
            <p:cNvSpPr txBox="1"/>
            <p:nvPr/>
          </p:nvSpPr>
          <p:spPr>
            <a:xfrm>
              <a:off x="3647518" y="3990201"/>
              <a:ext cx="30899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SRS-FECv6 board</a:t>
              </a:r>
            </a:p>
          </p:txBody>
        </p:sp>
      </p:grpSp>
      <p:sp>
        <p:nvSpPr>
          <p:cNvPr id="78" name="Rectangle 77">
            <a:extLst>
              <a:ext uri="{FF2B5EF4-FFF2-40B4-BE49-F238E27FC236}">
                <a16:creationId xmlns:a16="http://schemas.microsoft.com/office/drawing/2014/main" id="{DB34E3C9-DEE5-4817-B19A-77F468E0221B}"/>
              </a:ext>
            </a:extLst>
          </p:cNvPr>
          <p:cNvSpPr/>
          <p:nvPr/>
        </p:nvSpPr>
        <p:spPr>
          <a:xfrm>
            <a:off x="0" y="825733"/>
            <a:ext cx="6324599" cy="3212867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ts val="1200"/>
              </a:spcBef>
              <a:spcAft>
                <a:spcPts val="600"/>
              </a:spcAft>
            </a:pPr>
            <a:r>
              <a:rPr lang="en-US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SRS-VMM3 Readout Electronics for MPGD tracking</a:t>
            </a:r>
            <a:endParaRPr lang="en-US" sz="1600" dirty="0"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marL="91440" indent="18288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VMM chips developed at BNL for ATLAS Muon Detector Upgrade</a:t>
            </a:r>
          </a:p>
          <a:p>
            <a:pPr marL="91440" indent="18288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SRS-VMM3 readout electronics by the RD51 coll. as a replacement of the SRS-APV25</a:t>
            </a:r>
          </a:p>
          <a:p>
            <a:pPr marL="91440" indent="18288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Ideal candidate for  both GEM tracker and</a:t>
            </a:r>
            <a:r>
              <a:rPr lang="en-US" sz="1200" b="1" dirty="0">
                <a:solidFill>
                  <a:srgbClr val="C0000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µRWELL-µTPC detector</a:t>
            </a:r>
            <a:endParaRPr lang="en-US" sz="1400" dirty="0"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marL="91440" indent="18288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We have received most parts of the small scale SRS-VMM3 electronics:</a:t>
            </a:r>
          </a:p>
          <a:p>
            <a:pPr marL="91440" indent="18288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4 FE hybrids card (SRS-VMM3, 512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chs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</a:p>
          <a:p>
            <a:pPr marL="91440" indent="18288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data processor with FPGA board (SRS-FECv6) and digital adapter board (SRS-DVM), Panasonic-to-Hirose adapter card </a:t>
            </a:r>
          </a:p>
          <a:p>
            <a:pPr marL="91440" indent="18288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We are still waiting for the Euro power supply crate and a few other small items</a:t>
            </a:r>
          </a:p>
          <a:p>
            <a:pPr marL="91440" indent="18288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Basic DAQ &amp; analysis software available to start with SRS-VMM3 </a:t>
            </a:r>
          </a:p>
          <a:p>
            <a:pPr marL="91440" indent="18288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Later, we will work with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M.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Purshke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(BNL) to integrate the SRS-VMM3 into RCDAQ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F505319-4426-4435-8220-0EB54ED92970}"/>
              </a:ext>
            </a:extLst>
          </p:cNvPr>
          <p:cNvGrpSpPr/>
          <p:nvPr/>
        </p:nvGrpSpPr>
        <p:grpSpPr>
          <a:xfrm>
            <a:off x="9382488" y="2420468"/>
            <a:ext cx="2634447" cy="1618132"/>
            <a:chOff x="9191052" y="2128093"/>
            <a:chExt cx="2634447" cy="1618132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423BF9E-94B0-4732-A123-1DF04689D7E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191052" y="2374625"/>
              <a:ext cx="2634447" cy="1371600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4C9ADF0-8F22-428F-AF11-189D2C4DCE91}"/>
                </a:ext>
              </a:extLst>
            </p:cNvPr>
            <p:cNvSpPr txBox="1"/>
            <p:nvPr/>
          </p:nvSpPr>
          <p:spPr>
            <a:xfrm>
              <a:off x="9191052" y="2128093"/>
              <a:ext cx="2634447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SRS-VMM3 hybrid card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5253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28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2533650"/>
            <a:ext cx="12192000" cy="17907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07E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 on End Cap Tracker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2896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29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533401"/>
          </a:xfrm>
          <a:prstGeom prst="rect">
            <a:avLst/>
          </a:prstGeom>
        </p:spPr>
        <p:txBody>
          <a:bodyPr vert="horz" lIns="91440" tIns="45721" rIns="91440" bIns="45721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7E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 Cap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area GEM R&amp;D Overview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A34D14-2354-4F9A-B923-441116FDC65B}"/>
              </a:ext>
            </a:extLst>
          </p:cNvPr>
          <p:cNvSpPr/>
          <p:nvPr/>
        </p:nvSpPr>
        <p:spPr>
          <a:xfrm>
            <a:off x="533400" y="2039055"/>
            <a:ext cx="11658600" cy="2882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8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 area &amp; Low mass triple GEMs 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(FIT, UVa)</a:t>
            </a:r>
          </a:p>
          <a:p>
            <a:pPr marL="822960" lvl="2" indent="-27432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Refurbishment of Florida Tech Large Carbon Fiber GEM Prototype with zigzag readout 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(FIT)</a:t>
            </a:r>
          </a:p>
          <a:p>
            <a:pPr marL="822960" lvl="2" indent="-27432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Characterization of UVa Large GEM Prototype with 2D U-V readout 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(UVa)</a:t>
            </a:r>
            <a:endParaRPr lang="en-US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50000"/>
              </a:lnSpc>
              <a:spcBef>
                <a:spcPts val="18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Commercial GEMs and GEM CCD Scanners 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(TU)</a:t>
            </a:r>
          </a:p>
          <a:p>
            <a:pPr marL="822960" lvl="2" indent="-27432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Scan of µRWELL and Low Temperature Co-fired Ceramic GEM (LTCC GEM) foils</a:t>
            </a:r>
            <a:endParaRPr 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33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4648205" y="6492888"/>
            <a:ext cx="3581401" cy="365125"/>
          </a:xfrm>
        </p:spPr>
        <p:txBody>
          <a:bodyPr/>
          <a:lstStyle/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3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55623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eRD6 Consortium</a:t>
            </a:r>
            <a:endParaRPr lang="en-US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D328E2-A8EE-4A9B-B4E3-16158A7D588E}"/>
              </a:ext>
            </a:extLst>
          </p:cNvPr>
          <p:cNvSpPr/>
          <p:nvPr/>
        </p:nvSpPr>
        <p:spPr>
          <a:xfrm>
            <a:off x="609600" y="609600"/>
            <a:ext cx="10896600" cy="5384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ts val="1800"/>
              </a:lnSpc>
              <a:buFont typeface="Wingdings" panose="05000000000000000000" pitchFamily="2" charset="2"/>
              <a:buChar char="v"/>
            </a:pPr>
            <a:r>
              <a:rPr lang="en-US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Brookhaven National Laboratory (BNL)</a:t>
            </a:r>
          </a:p>
          <a:p>
            <a:pPr marL="925830" lvl="2" indent="-285750" algn="just">
              <a:lnSpc>
                <a:spcPts val="1800"/>
              </a:lnSpc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People: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E.C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Aschenauer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B. Azmoun, A. Kiselev, M. L. Purschke, C. Woody</a:t>
            </a:r>
            <a:endParaRPr lang="en-US" sz="1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25830" lvl="2" indent="-285750" algn="just">
              <a:lnSpc>
                <a:spcPts val="1800"/>
              </a:lnSpc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TPC and TPC/Cherenkov prototypes; zigzag pad readout, Avalanche structure readout.</a:t>
            </a:r>
          </a:p>
          <a:p>
            <a:pPr marL="285750" indent="-285750" algn="just">
              <a:lnSpc>
                <a:spcPts val="1800"/>
              </a:lnSpc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en-US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Institute Of Technology (FIT)</a:t>
            </a:r>
          </a:p>
          <a:p>
            <a:pPr marL="925830" lvl="2" indent="-285750" algn="just">
              <a:lnSpc>
                <a:spcPts val="1800"/>
              </a:lnSpc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People: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M. Bomberger, M. Hohlmann</a:t>
            </a:r>
            <a:endParaRPr lang="en-US" sz="14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25830" lvl="2" indent="-285750" algn="just">
              <a:lnSpc>
                <a:spcPts val="1800"/>
              </a:lnSpc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µRWELL; </a:t>
            </a:r>
            <a:r>
              <a:rPr lang="en-US" sz="1400" dirty="0">
                <a:solidFill>
                  <a:srgbClr val="007E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 Cap Tracker: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Large area &amp; low mass GEM with zig-zag readout.</a:t>
            </a:r>
          </a:p>
          <a:p>
            <a:pPr marL="285750" indent="-285750" algn="just">
              <a:lnSpc>
                <a:spcPts val="1800"/>
              </a:lnSpc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en-US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INFN Trieste</a:t>
            </a:r>
          </a:p>
          <a:p>
            <a:pPr marL="925830" lvl="2" indent="-285750" algn="just">
              <a:lnSpc>
                <a:spcPts val="1800"/>
              </a:lnSpc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People: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C. Chatterjee, D.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D'Ago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, </a:t>
            </a:r>
            <a:r>
              <a:rPr lang="it-IT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S. Dalla Torre, S. Dasgupta, S. Levorato, F. Tessarotto, Triloki</a:t>
            </a:r>
          </a:p>
          <a:p>
            <a:pPr marL="925830" lvl="2" indent="-285750" algn="just">
              <a:lnSpc>
                <a:spcPts val="1800"/>
              </a:lnSpc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Particle ID: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Hybrid MPGDs for RICH applications; New photocathode materials for RICH detectors.</a:t>
            </a:r>
          </a:p>
          <a:p>
            <a:pPr marL="285750" indent="-285750" algn="just">
              <a:lnSpc>
                <a:spcPts val="1800"/>
              </a:lnSpc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en-US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Stony Brook University (SBU)</a:t>
            </a:r>
          </a:p>
          <a:p>
            <a:pPr marL="925830" lvl="1" indent="-285750" algn="just">
              <a:lnSpc>
                <a:spcPts val="1800"/>
              </a:lnSpc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People: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K. Dehmelt, A. Deshpande, P. Garg, T. Hemmick</a:t>
            </a:r>
            <a:endParaRPr lang="en-US" sz="14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25830" lvl="1" indent="-285750" algn="just">
              <a:lnSpc>
                <a:spcPts val="1800"/>
              </a:lnSpc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TPC-IBF;</a:t>
            </a:r>
            <a:r>
              <a:rPr lang="en-US" sz="1400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Particle ID: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Short radiator length RICH, Large mirror coating, Meta Materials.</a:t>
            </a:r>
          </a:p>
          <a:p>
            <a:pPr marL="285750" indent="-285750" algn="just">
              <a:lnSpc>
                <a:spcPts val="1800"/>
              </a:lnSpc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en-US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Temple University (TU)</a:t>
            </a:r>
          </a:p>
          <a:p>
            <a:pPr marL="925830" lvl="1" indent="-285750" algn="just">
              <a:lnSpc>
                <a:spcPts val="1800"/>
              </a:lnSpc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People: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M. Posik, B. Surrow, N. Lukow, A. Quintero</a:t>
            </a:r>
            <a:endParaRPr lang="en-US" sz="14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25830" lvl="1" indent="-285750" algn="just">
              <a:lnSpc>
                <a:spcPts val="1800"/>
              </a:lnSpc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µRWELL; </a:t>
            </a:r>
            <a:r>
              <a:rPr lang="en-US" sz="1400" dirty="0">
                <a:solidFill>
                  <a:srgbClr val="007E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 Cap Tracker: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Commercial GEMs.</a:t>
            </a:r>
            <a:endParaRPr lang="en-US" sz="1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ts val="1800"/>
              </a:lnSpc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en-US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University Of Virginia (UVa)</a:t>
            </a:r>
          </a:p>
          <a:p>
            <a:pPr marL="925830" lvl="1" indent="-285750" algn="just">
              <a:lnSpc>
                <a:spcPts val="1800"/>
              </a:lnSpc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People: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J. Boyd, M. Dao, K. Gnanvo, N. Liyanage, H. Nguyen</a:t>
            </a:r>
            <a:endParaRPr lang="en-US" sz="14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25830" lvl="1" indent="-285750" algn="just">
              <a:lnSpc>
                <a:spcPts val="1800"/>
              </a:lnSpc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µRWELL; </a:t>
            </a:r>
            <a:r>
              <a:rPr lang="en-US" sz="1400" dirty="0">
                <a:solidFill>
                  <a:srgbClr val="007E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 Cap Tracker: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Large area &amp; low mass GEM with U-V readout.</a:t>
            </a:r>
          </a:p>
          <a:p>
            <a:pPr marL="285750" indent="-285750" algn="just">
              <a:lnSpc>
                <a:spcPts val="1800"/>
              </a:lnSpc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en-US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Yale University</a:t>
            </a:r>
          </a:p>
          <a:p>
            <a:pPr marL="925830" lvl="1" indent="-285750" algn="just">
              <a:lnSpc>
                <a:spcPts val="1800"/>
              </a:lnSpc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People: 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Majka, N. Smirnov</a:t>
            </a:r>
            <a:endParaRPr lang="en-US" sz="14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25830" lvl="1" indent="-285750" algn="just">
              <a:lnSpc>
                <a:spcPts val="1800"/>
              </a:lnSpc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Avalanche structure readout.     </a:t>
            </a:r>
          </a:p>
        </p:txBody>
      </p:sp>
    </p:spTree>
    <p:extLst>
      <p:ext uri="{BB962C8B-B14F-4D97-AF65-F5344CB8AC3E}">
        <p14:creationId xmlns:p14="http://schemas.microsoft.com/office/powerpoint/2010/main" val="17231515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4648205" y="6492888"/>
            <a:ext cx="3581401" cy="365125"/>
          </a:xfrm>
        </p:spPr>
        <p:txBody>
          <a:bodyPr/>
          <a:lstStyle/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30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7E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 Cap Tracker: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R&amp;D on Forward Tracker GEM</a:t>
            </a:r>
          </a:p>
        </p:txBody>
      </p:sp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DACF33F4-59D1-4301-AE7E-CCC3BB467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70280"/>
              </p:ext>
            </p:extLst>
          </p:nvPr>
        </p:nvGraphicFramePr>
        <p:xfrm>
          <a:off x="0" y="984248"/>
          <a:ext cx="12191999" cy="5492752"/>
        </p:xfrm>
        <a:graphic>
          <a:graphicData uri="http://schemas.openxmlformats.org/drawingml/2006/table">
            <a:tbl>
              <a:tblPr firstRow="1" bandRow="1"/>
              <a:tblGrid>
                <a:gridCol w="1650124">
                  <a:extLst>
                    <a:ext uri="{9D8B030D-6E8A-4147-A177-3AD203B41FA5}">
                      <a16:colId xmlns:a16="http://schemas.microsoft.com/office/drawing/2014/main" val="701189536"/>
                    </a:ext>
                  </a:extLst>
                </a:gridCol>
                <a:gridCol w="1686200">
                  <a:extLst>
                    <a:ext uri="{9D8B030D-6E8A-4147-A177-3AD203B41FA5}">
                      <a16:colId xmlns:a16="http://schemas.microsoft.com/office/drawing/2014/main" val="3080075495"/>
                    </a:ext>
                  </a:extLst>
                </a:gridCol>
                <a:gridCol w="1845276">
                  <a:extLst>
                    <a:ext uri="{9D8B030D-6E8A-4147-A177-3AD203B41FA5}">
                      <a16:colId xmlns:a16="http://schemas.microsoft.com/office/drawing/2014/main" val="3876584923"/>
                    </a:ext>
                  </a:extLst>
                </a:gridCol>
                <a:gridCol w="1367481">
                  <a:extLst>
                    <a:ext uri="{9D8B030D-6E8A-4147-A177-3AD203B41FA5}">
                      <a16:colId xmlns:a16="http://schemas.microsoft.com/office/drawing/2014/main" val="66610285"/>
                    </a:ext>
                  </a:extLst>
                </a:gridCol>
                <a:gridCol w="1124465">
                  <a:extLst>
                    <a:ext uri="{9D8B030D-6E8A-4147-A177-3AD203B41FA5}">
                      <a16:colId xmlns:a16="http://schemas.microsoft.com/office/drawing/2014/main" val="4164192251"/>
                    </a:ext>
                  </a:extLst>
                </a:gridCol>
                <a:gridCol w="667265">
                  <a:extLst>
                    <a:ext uri="{9D8B030D-6E8A-4147-A177-3AD203B41FA5}">
                      <a16:colId xmlns:a16="http://schemas.microsoft.com/office/drawing/2014/main" val="1257181311"/>
                    </a:ext>
                  </a:extLst>
                </a:gridCol>
                <a:gridCol w="1507524">
                  <a:extLst>
                    <a:ext uri="{9D8B030D-6E8A-4147-A177-3AD203B41FA5}">
                      <a16:colId xmlns:a16="http://schemas.microsoft.com/office/drawing/2014/main" val="50948579"/>
                    </a:ext>
                  </a:extLst>
                </a:gridCol>
                <a:gridCol w="1046258">
                  <a:extLst>
                    <a:ext uri="{9D8B030D-6E8A-4147-A177-3AD203B41FA5}">
                      <a16:colId xmlns:a16="http://schemas.microsoft.com/office/drawing/2014/main" val="882622444"/>
                    </a:ext>
                  </a:extLst>
                </a:gridCol>
                <a:gridCol w="1297406">
                  <a:extLst>
                    <a:ext uri="{9D8B030D-6E8A-4147-A177-3AD203B41FA5}">
                      <a16:colId xmlns:a16="http://schemas.microsoft.com/office/drawing/2014/main" val="1730357944"/>
                    </a:ext>
                  </a:extLst>
                </a:gridCol>
              </a:tblGrid>
              <a:tr h="669251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dirty="0"/>
                        <a:t>Status of the prototype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dirty="0"/>
                        <a:t>Assembly technique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dirty="0"/>
                        <a:t>Readout technology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dirty="0"/>
                        <a:t>spatial </a:t>
                      </a:r>
                      <a:r>
                        <a:rPr lang="en-US" sz="1800" dirty="0" err="1"/>
                        <a:t>resol</a:t>
                      </a:r>
                      <a:r>
                        <a:rPr lang="en-US" sz="1800" dirty="0"/>
                        <a:t> (phi × </a:t>
                      </a:r>
                      <a:r>
                        <a:rPr lang="en-US" sz="1800" dirty="0" err="1"/>
                        <a:t>Rphi</a:t>
                      </a:r>
                      <a:r>
                        <a:rPr lang="en-US" sz="1800" dirty="0"/>
                        <a:t>)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dirty="0"/>
                        <a:t>Low mass 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dirty="0"/>
                        <a:t>Dead area from support frames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dirty="0"/>
                        <a:t>Dead area in active area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dirty="0"/>
                        <a:t>FE cards connection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2530147"/>
                  </a:ext>
                </a:extLst>
              </a:tr>
              <a:tr h="1415415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FIT FT-GEM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dirty="0"/>
                        <a:t>Assembled –Technical issues – Fixes underway 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en-US" sz="1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b="1" i="0" dirty="0"/>
                        <a:t>Mech. Stretching  technique -  chamber can be reopened </a:t>
                      </a:r>
                      <a:r>
                        <a:rPr lang="en-US" sz="2400" b="1" i="0" dirty="0">
                          <a:solidFill>
                            <a:srgbClr val="00B050"/>
                          </a:solidFill>
                        </a:rPr>
                        <a:t>√</a:t>
                      </a:r>
                      <a:endParaRPr lang="en-US" sz="1800" b="1" i="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1D Zigzag strips 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100 µm</a:t>
                      </a: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sz="2400" b="1" dirty="0">
                          <a:solidFill>
                            <a:srgbClr val="00B050"/>
                          </a:solidFill>
                        </a:rPr>
                        <a:t>√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but 1D only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Yes  </a:t>
                      </a:r>
                      <a:r>
                        <a:rPr lang="en-US" sz="2400" b="1" dirty="0">
                          <a:solidFill>
                            <a:srgbClr val="00B050"/>
                          </a:solidFill>
                        </a:rPr>
                        <a:t>√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Carbon Fiber, G10 Fiber glass, metallic  piece 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en-US" sz="18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b="1" dirty="0"/>
                        <a:t>No spacers </a:t>
                      </a:r>
                    </a:p>
                    <a:p>
                      <a:r>
                        <a:rPr lang="en-US" sz="1800" b="1" dirty="0"/>
                        <a:t> </a:t>
                      </a:r>
                      <a:r>
                        <a:rPr lang="en-US" sz="2400" b="1" dirty="0">
                          <a:solidFill>
                            <a:srgbClr val="00B050"/>
                          </a:solidFill>
                        </a:rPr>
                        <a:t>√</a:t>
                      </a:r>
                      <a:endParaRPr lang="en-US" sz="18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b="0" dirty="0"/>
                        <a:t>Standard - Outside active area </a:t>
                      </a:r>
                      <a:r>
                        <a:rPr lang="en-US" sz="2400" b="0" dirty="0">
                          <a:solidFill>
                            <a:srgbClr val="00B050"/>
                          </a:solidFill>
                        </a:rPr>
                        <a:t>√</a:t>
                      </a:r>
                      <a:endParaRPr lang="en-US" sz="1800" b="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5277264"/>
                  </a:ext>
                </a:extLst>
              </a:tr>
              <a:tr h="1440817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b="1" dirty="0" err="1">
                          <a:solidFill>
                            <a:srgbClr val="0000FF"/>
                          </a:solidFill>
                        </a:rPr>
                        <a:t>UVa</a:t>
                      </a:r>
                      <a:r>
                        <a:rPr lang="en-US" sz="1800" b="1" dirty="0">
                          <a:solidFill>
                            <a:srgbClr val="0000FF"/>
                          </a:solidFill>
                        </a:rPr>
                        <a:t> FT-GEM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b="1" dirty="0"/>
                        <a:t>Assembled – Tested in beam at FNAL </a:t>
                      </a:r>
                      <a:r>
                        <a:rPr lang="en-US" sz="2400" b="1" dirty="0">
                          <a:solidFill>
                            <a:srgbClr val="00B050"/>
                          </a:solidFill>
                        </a:rPr>
                        <a:t>√</a:t>
                      </a:r>
                      <a:endParaRPr lang="en-US" sz="18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/>
                        <a:t>Glued frames - chamber can’t  be reopened 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en-US" sz="1800" b="1" i="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2D U-V stereo-angle strips  </a:t>
                      </a:r>
                      <a:r>
                        <a:rPr lang="en-US" sz="2400" b="1" dirty="0">
                          <a:solidFill>
                            <a:srgbClr val="00B050"/>
                          </a:solidFill>
                        </a:rPr>
                        <a:t>√</a:t>
                      </a:r>
                      <a:r>
                        <a:rPr lang="en-US" sz="1800" b="1" dirty="0">
                          <a:solidFill>
                            <a:srgbClr val="00B050"/>
                          </a:solidFill>
                        </a:rPr>
                        <a:t> 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100 µm × 400 µm </a:t>
                      </a:r>
                      <a:r>
                        <a:rPr lang="en-US" sz="2400" b="0" dirty="0">
                          <a:solidFill>
                            <a:srgbClr val="00B050"/>
                          </a:solidFill>
                        </a:rPr>
                        <a:t>√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Yes  </a:t>
                      </a:r>
                      <a:r>
                        <a:rPr lang="en-US" sz="2400" b="1" dirty="0">
                          <a:solidFill>
                            <a:srgbClr val="00B050"/>
                          </a:solidFill>
                        </a:rPr>
                        <a:t>√ 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Fiber glass (G10) 15 mm  </a:t>
                      </a:r>
                      <a:r>
                        <a:rPr lang="en-US" sz="2400" b="1" dirty="0">
                          <a:solidFill>
                            <a:srgbClr val="00B050"/>
                          </a:solidFill>
                        </a:rPr>
                        <a:t>√</a:t>
                      </a:r>
                      <a:endParaRPr lang="en-US" sz="18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300 µm straight spacers grid 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en-US" sz="1800" b="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/>
                        <a:t>Zebra - Outside active area </a:t>
                      </a:r>
                      <a:r>
                        <a:rPr lang="en-US" sz="2400" b="1" dirty="0">
                          <a:solidFill>
                            <a:srgbClr val="00B050"/>
                          </a:solidFill>
                        </a:rPr>
                        <a:t>√</a:t>
                      </a:r>
                      <a:endParaRPr lang="en-US" sz="18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650814"/>
                  </a:ext>
                </a:extLst>
              </a:tr>
              <a:tr h="14478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b="1" dirty="0">
                          <a:solidFill>
                            <a:srgbClr val="FF00FF"/>
                          </a:solidFill>
                        </a:rPr>
                        <a:t>TU FT-GEM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dirty="0"/>
                        <a:t>STAR FGT Technical issues – Fixes underway 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en-US" sz="1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dirty="0"/>
                        <a:t>Glued frames - chamber can’t be reopened 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en-US" sz="1800" b="1" i="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2D radial-Azimuth strips  </a:t>
                      </a:r>
                      <a:r>
                        <a:rPr lang="en-US" sz="2400" b="1" dirty="0">
                          <a:solidFill>
                            <a:srgbClr val="00B050"/>
                          </a:solidFill>
                        </a:rPr>
                        <a:t>√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100 µm × 100 µm </a:t>
                      </a:r>
                      <a:r>
                        <a:rPr lang="en-US" sz="2400" b="1" dirty="0">
                          <a:solidFill>
                            <a:srgbClr val="00B050"/>
                          </a:solidFill>
                        </a:rPr>
                        <a:t>√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Yes  </a:t>
                      </a:r>
                      <a:r>
                        <a:rPr lang="en-US" sz="2400" b="1" dirty="0">
                          <a:solidFill>
                            <a:srgbClr val="00B050"/>
                          </a:solidFill>
                        </a:rPr>
                        <a:t>√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(G10) 15 mm but FE cards on the side 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en-US" sz="18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50 µm Kapton rings 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en-US" sz="1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7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54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31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09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886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063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240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417" algn="l" defTabSz="914354" rtl="0" eaLnBrk="1" latinLnBrk="0" hangingPunct="1">
                        <a:defRPr sz="180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/>
                        <a:t>Outside active area But FE on side 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X</a:t>
                      </a:r>
                      <a:r>
                        <a:rPr lang="en-US" sz="1800" b="0" dirty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sz="1800" b="0" dirty="0"/>
                        <a:t>?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947697"/>
                  </a:ext>
                </a:extLst>
              </a:tr>
            </a:tbl>
          </a:graphicData>
        </a:graphic>
      </p:graphicFrame>
      <p:pic>
        <p:nvPicPr>
          <p:cNvPr id="39" name="Picture 38">
            <a:extLst>
              <a:ext uri="{FF2B5EF4-FFF2-40B4-BE49-F238E27FC236}">
                <a16:creationId xmlns:a16="http://schemas.microsoft.com/office/drawing/2014/main" id="{25ED431C-36CE-44A5-AA28-B1573C2A58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88" t="2761" r="22641" b="4175"/>
          <a:stretch/>
        </p:blipFill>
        <p:spPr>
          <a:xfrm rot="5400000">
            <a:off x="288321" y="2232408"/>
            <a:ext cx="1051560" cy="157734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83ED2D6-83F3-4B9E-BB92-170D8458E0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4" b="4878"/>
          <a:stretch/>
        </p:blipFill>
        <p:spPr>
          <a:xfrm>
            <a:off x="25431" y="3922269"/>
            <a:ext cx="1577340" cy="105156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5E35535-AE53-40E2-B9D5-B4259D99169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92" r="14961"/>
          <a:stretch/>
        </p:blipFill>
        <p:spPr>
          <a:xfrm>
            <a:off x="25431" y="5349240"/>
            <a:ext cx="1577340" cy="105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794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8610600" y="6492875"/>
            <a:ext cx="3581400" cy="365125"/>
          </a:xfrm>
        </p:spPr>
        <p:txBody>
          <a:bodyPr/>
          <a:lstStyle/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31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73975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7E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 Cap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area, Low Mass GEM @ FIT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CD81A8B5-EFC1-4524-81B0-6EBC6303277E}"/>
              </a:ext>
            </a:extLst>
          </p:cNvPr>
          <p:cNvSpPr txBox="1">
            <a:spLocks/>
          </p:cNvSpPr>
          <p:nvPr/>
        </p:nvSpPr>
        <p:spPr>
          <a:xfrm>
            <a:off x="0" y="1447801"/>
            <a:ext cx="4876800" cy="449579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marR="0" lvl="0" indent="-18288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Continue to struggle with short between GEM foil and readout in induction gap</a:t>
            </a:r>
          </a:p>
          <a:p>
            <a:pPr marL="182880" marR="0" lvl="0" indent="-18288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Partially filled induction gap with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Kapton rings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as spacers obtained from Temple U.</a:t>
            </a:r>
          </a:p>
          <a:p>
            <a:pPr marL="182880" marR="0" lvl="0" indent="-18288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Currently reassembling</a:t>
            </a:r>
          </a:p>
          <a:p>
            <a:pPr marL="182880" marR="0" lvl="0" indent="-18288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Graduate student working on detector had to take leave of absence; forced to train a  new graduate student</a:t>
            </a:r>
          </a:p>
          <a:p>
            <a:pPr marL="182880" indent="-182880">
              <a:lnSpc>
                <a:spcPct val="150000"/>
              </a:lnSpc>
              <a:buFont typeface="Wingdings" panose="05000000000000000000" pitchFamily="2" charset="2"/>
              <a:buChar char="v"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68BAD07-268B-478E-B8F1-72040A70C5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354" y="1828800"/>
            <a:ext cx="7255646" cy="3566160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BAA393AC-6582-4F8C-A294-35DA015D285B}"/>
              </a:ext>
            </a:extLst>
          </p:cNvPr>
          <p:cNvSpPr/>
          <p:nvPr/>
        </p:nvSpPr>
        <p:spPr>
          <a:xfrm>
            <a:off x="0" y="757535"/>
            <a:ext cx="12201896" cy="461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ts val="1800"/>
              </a:spcBef>
              <a:spcAft>
                <a:spcPts val="600"/>
              </a:spcAft>
            </a:pP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FIT Large Carbon Fiber GEM Prototype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0384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8C8D69E7-3B60-45FA-93A0-5A94A08259DB}"/>
              </a:ext>
            </a:extLst>
          </p:cNvPr>
          <p:cNvSpPr/>
          <p:nvPr/>
        </p:nvSpPr>
        <p:spPr>
          <a:xfrm>
            <a:off x="12192" y="666130"/>
            <a:ext cx="12161865" cy="238187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marL="91440" lvl="0" indent="182880" algn="ctr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Characterization of UVa Large GEM prototype </a:t>
            </a:r>
            <a:endParaRPr lang="en-US" sz="2000" dirty="0">
              <a:solidFill>
                <a:srgbClr val="C00000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marL="91440" indent="18288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Low-mass Large GEM prototype ⇨ all foils no rigid part in active area of the detector: Entrance window and top side of the cathode foil of UVa prototype  are both Kapton foils </a:t>
            </a:r>
          </a:p>
          <a:p>
            <a:pPr marL="91440" indent="18288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Electrostatic charging up </a:t>
            </a:r>
            <a:r>
              <a:rPr lang="en-US" sz="1200" b="1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of large area foils </a:t>
            </a: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in high particle rate ⇨ electrostatic force triggers the collapse of the foils onto each other. </a:t>
            </a:r>
          </a:p>
          <a:p>
            <a:pPr marL="91440" indent="18288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Strong deformation of the drift volume that leads to </a:t>
            </a:r>
            <a:r>
              <a:rPr lang="en-US" sz="1200" b="1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significant efficiency drop in large portion </a:t>
            </a: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of the detector active area</a:t>
            </a:r>
          </a:p>
          <a:p>
            <a:pPr marL="91440" indent="18288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Wrinkles on the entrance foil  collapse of the foils shows evidence of the collapse of the foils during long exposure to x-ray </a:t>
            </a:r>
          </a:p>
          <a:p>
            <a:pPr marL="91440" indent="18288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2D hit map shows low hit occupancy in a large portion of the detector active area correlated to the collapsing of the foils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" indent="18288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After the total collapse, the drift volume increases significantly </a:t>
            </a: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⇨ HV on the divider need to increase accordingly to compensate ⇨ </a:t>
            </a:r>
            <a:r>
              <a:rPr lang="en-US" sz="1200" b="1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Not a safe way to operate triple-GEMs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" indent="18288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Degradation of the detector spatial resolutions </a:t>
            </a: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⇨ </a:t>
            </a:r>
            <a:r>
              <a:rPr lang="en-US" sz="1200" b="1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explains our challenges extracting expected resolution from FNAL 2018 test beam data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4648205" y="6492888"/>
            <a:ext cx="3581401" cy="365125"/>
          </a:xfrm>
        </p:spPr>
        <p:txBody>
          <a:bodyPr/>
          <a:lstStyle/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32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73975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7E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 Cap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area, Low Mass GEM @ UVa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B515625-D919-4981-B9B9-F4E58EC87038}"/>
              </a:ext>
            </a:extLst>
          </p:cNvPr>
          <p:cNvGrpSpPr/>
          <p:nvPr/>
        </p:nvGrpSpPr>
        <p:grpSpPr>
          <a:xfrm>
            <a:off x="3901317" y="3218425"/>
            <a:ext cx="3173910" cy="3258575"/>
            <a:chOff x="3901317" y="3218425"/>
            <a:chExt cx="3173910" cy="3258575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A6B1111-1072-4F2E-BFB2-F07637FE421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01317" y="3733800"/>
              <a:ext cx="3132331" cy="2743200"/>
              <a:chOff x="4876800" y="788005"/>
              <a:chExt cx="4176442" cy="3657600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CBD0FCEE-4F22-4659-B426-ED70B93538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71" r="7790"/>
              <a:stretch/>
            </p:blipFill>
            <p:spPr>
              <a:xfrm>
                <a:off x="4876800" y="788005"/>
                <a:ext cx="4176442" cy="3657600"/>
              </a:xfrm>
              <a:prstGeom prst="rect">
                <a:avLst/>
              </a:prstGeom>
            </p:spPr>
          </p:pic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B76DEF60-D0ED-430C-B625-28A2DEAD59C4}"/>
                  </a:ext>
                </a:extLst>
              </p:cNvPr>
              <p:cNvGrpSpPr/>
              <p:nvPr/>
            </p:nvGrpSpPr>
            <p:grpSpPr>
              <a:xfrm>
                <a:off x="5897167" y="2078464"/>
                <a:ext cx="1917429" cy="1960381"/>
                <a:chOff x="5897167" y="2078464"/>
                <a:chExt cx="1917429" cy="1960381"/>
              </a:xfrm>
            </p:grpSpPr>
            <p:sp>
              <p:nvSpPr>
                <p:cNvPr id="16" name="Arrow: Down 15">
                  <a:extLst>
                    <a:ext uri="{FF2B5EF4-FFF2-40B4-BE49-F238E27FC236}">
                      <a16:creationId xmlns:a16="http://schemas.microsoft.com/office/drawing/2014/main" id="{D43122C9-852F-439D-A5BF-FEDE7396A3F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2429557">
                  <a:off x="7282437" y="2190950"/>
                  <a:ext cx="397666" cy="640080"/>
                </a:xfrm>
                <a:prstGeom prst="downArrow">
                  <a:avLst/>
                </a:prstGeom>
                <a:solidFill>
                  <a:srgbClr val="00FFFF"/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Arrow: Down 16">
                  <a:extLst>
                    <a:ext uri="{FF2B5EF4-FFF2-40B4-BE49-F238E27FC236}">
                      <a16:creationId xmlns:a16="http://schemas.microsoft.com/office/drawing/2014/main" id="{DAC22269-4648-43DC-A38C-98521D6EBAB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634942">
                  <a:off x="5897167" y="2078464"/>
                  <a:ext cx="397666" cy="640080"/>
                </a:xfrm>
                <a:prstGeom prst="downArrow">
                  <a:avLst/>
                </a:prstGeom>
                <a:solidFill>
                  <a:srgbClr val="00FFFF"/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Arrow: Down 17">
                  <a:extLst>
                    <a:ext uri="{FF2B5EF4-FFF2-40B4-BE49-F238E27FC236}">
                      <a16:creationId xmlns:a16="http://schemas.microsoft.com/office/drawing/2014/main" id="{93D16C7F-F090-46DE-A00F-8795D115CF6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6502657">
                  <a:off x="7295723" y="3519972"/>
                  <a:ext cx="397666" cy="640080"/>
                </a:xfrm>
                <a:prstGeom prst="downArrow">
                  <a:avLst/>
                </a:prstGeom>
                <a:solidFill>
                  <a:srgbClr val="00FFFF"/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A3F4E89-40D4-4D5C-8BB4-14D91A90E1E0}"/>
                </a:ext>
              </a:extLst>
            </p:cNvPr>
            <p:cNvSpPr txBox="1"/>
            <p:nvPr/>
          </p:nvSpPr>
          <p:spPr>
            <a:xfrm>
              <a:off x="3942895" y="3218425"/>
              <a:ext cx="31323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Evidence of collapse: apparition of wrinkles shown on entrance window foil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D19DF28-F24B-407E-BD30-F713EF81D6AB}"/>
              </a:ext>
            </a:extLst>
          </p:cNvPr>
          <p:cNvGrpSpPr/>
          <p:nvPr/>
        </p:nvGrpSpPr>
        <p:grpSpPr>
          <a:xfrm>
            <a:off x="7162800" y="3228201"/>
            <a:ext cx="4953000" cy="3401199"/>
            <a:chOff x="7162800" y="3228201"/>
            <a:chExt cx="4953000" cy="3401199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D743C1B3-27BC-43C5-A044-BC91E8E7997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62800" y="3429000"/>
              <a:ext cx="4953000" cy="3200400"/>
              <a:chOff x="8408637" y="1882646"/>
              <a:chExt cx="4287360" cy="3235911"/>
            </a:xfrm>
          </p:grpSpPr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10D37BF8-735C-4DE9-B35F-DF75A6ECF4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/>
            </p:blipFill>
            <p:spPr>
              <a:xfrm>
                <a:off x="8408637" y="1882646"/>
                <a:ext cx="4287360" cy="3235911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E127717-2C8F-4A48-9C9E-2698DEC2455C}"/>
                  </a:ext>
                </a:extLst>
              </p:cNvPr>
              <p:cNvSpPr txBox="1"/>
              <p:nvPr/>
            </p:nvSpPr>
            <p:spPr>
              <a:xfrm>
                <a:off x="8849609" y="4145151"/>
                <a:ext cx="1701305" cy="3344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7200"/>
                <a:r>
                  <a:rPr lang="en-US" sz="12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HV = 4.15 kV</a:t>
                </a:r>
              </a:p>
            </p:txBody>
          </p:sp>
          <p:sp>
            <p:nvSpPr>
              <p:cNvPr id="28" name="Arrow: Down 27">
                <a:extLst>
                  <a:ext uri="{FF2B5EF4-FFF2-40B4-BE49-F238E27FC236}">
                    <a16:creationId xmlns:a16="http://schemas.microsoft.com/office/drawing/2014/main" id="{AAE1DDFE-90BF-437B-8C9C-64A0BA65127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476243">
                <a:off x="11013042" y="2695082"/>
                <a:ext cx="133260" cy="365760"/>
              </a:xfrm>
              <a:prstGeom prst="downArrow">
                <a:avLst>
                  <a:gd name="adj1" fmla="val 50000"/>
                  <a:gd name="adj2" fmla="val 129914"/>
                </a:avLst>
              </a:prstGeom>
              <a:solidFill>
                <a:sysClr val="windowText" lastClr="000000"/>
              </a:solidFill>
              <a:ln w="222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" name="Arrow: Down 28">
                <a:extLst>
                  <a:ext uri="{FF2B5EF4-FFF2-40B4-BE49-F238E27FC236}">
                    <a16:creationId xmlns:a16="http://schemas.microsoft.com/office/drawing/2014/main" id="{DF3B0501-15A9-48BC-ADD0-0839CD69E8EB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602684">
                <a:off x="10415733" y="3557024"/>
                <a:ext cx="133260" cy="365760"/>
              </a:xfrm>
              <a:prstGeom prst="downArrow">
                <a:avLst>
                  <a:gd name="adj1" fmla="val 50000"/>
                  <a:gd name="adj2" fmla="val 129914"/>
                </a:avLst>
              </a:prstGeom>
              <a:solidFill>
                <a:sysClr val="windowText" lastClr="000000"/>
              </a:solidFill>
              <a:ln w="222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D14B19B-7D8B-4123-A976-7284E3F22F35}"/>
                </a:ext>
              </a:extLst>
            </p:cNvPr>
            <p:cNvSpPr txBox="1"/>
            <p:nvPr/>
          </p:nvSpPr>
          <p:spPr>
            <a:xfrm>
              <a:off x="7727255" y="3228201"/>
              <a:ext cx="415571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Dead area (efficiency lost caused by the foils collapse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B3B3865-CB6B-46DF-AA2D-B27CE284B496}"/>
              </a:ext>
            </a:extLst>
          </p:cNvPr>
          <p:cNvGrpSpPr/>
          <p:nvPr/>
        </p:nvGrpSpPr>
        <p:grpSpPr>
          <a:xfrm>
            <a:off x="256923" y="3048000"/>
            <a:ext cx="3482558" cy="3655385"/>
            <a:chOff x="256923" y="3149785"/>
            <a:chExt cx="3482558" cy="365538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F53AF40-B567-4C85-9220-F052854CC0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6762" y="4976370"/>
              <a:ext cx="3392719" cy="1828800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2A5824E-94A8-426E-A395-D277054FAAB5}"/>
                </a:ext>
              </a:extLst>
            </p:cNvPr>
            <p:cNvSpPr txBox="1"/>
            <p:nvPr/>
          </p:nvSpPr>
          <p:spPr>
            <a:xfrm>
              <a:off x="376685" y="3149785"/>
              <a:ext cx="31323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Principle of foils collapse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B7CA4B4-6DD7-411A-A95F-606E9B481B7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6923" y="3369180"/>
              <a:ext cx="2926080" cy="1279020"/>
            </a:xfrm>
            <a:prstGeom prst="rect">
              <a:avLst/>
            </a:prstGeom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F6B0D43-5E8F-4405-A338-41250E4ACFFF}"/>
                </a:ext>
              </a:extLst>
            </p:cNvPr>
            <p:cNvGrpSpPr/>
            <p:nvPr/>
          </p:nvGrpSpPr>
          <p:grpSpPr>
            <a:xfrm>
              <a:off x="767689" y="4699371"/>
              <a:ext cx="2137904" cy="668019"/>
              <a:chOff x="767689" y="4699371"/>
              <a:chExt cx="2137904" cy="668019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A3549665-D933-4848-B1CD-B421DCEB5328}"/>
                  </a:ext>
                </a:extLst>
              </p:cNvPr>
              <p:cNvSpPr txBox="1"/>
              <p:nvPr/>
            </p:nvSpPr>
            <p:spPr>
              <a:xfrm>
                <a:off x="917244" y="4718084"/>
                <a:ext cx="1988349" cy="276999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Long exposure to x-ray</a:t>
                </a:r>
              </a:p>
            </p:txBody>
          </p:sp>
          <p:sp>
            <p:nvSpPr>
              <p:cNvPr id="23" name="Arrow: Down 22">
                <a:extLst>
                  <a:ext uri="{FF2B5EF4-FFF2-40B4-BE49-F238E27FC236}">
                    <a16:creationId xmlns:a16="http://schemas.microsoft.com/office/drawing/2014/main" id="{C054E0EB-E803-4D4B-BAFE-26B10CC815D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67689" y="4699371"/>
                <a:ext cx="306259" cy="668019"/>
              </a:xfrm>
              <a:prstGeom prst="downArrow">
                <a:avLst>
                  <a:gd name="adj1" fmla="val 54479"/>
                  <a:gd name="adj2" fmla="val 82276"/>
                </a:avLst>
              </a:prstGeom>
              <a:solidFill>
                <a:srgbClr val="FFFF00"/>
              </a:solidFill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808978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4648205" y="6492888"/>
            <a:ext cx="3581401" cy="365125"/>
          </a:xfrm>
        </p:spPr>
        <p:txBody>
          <a:bodyPr/>
          <a:lstStyle/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33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80083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7E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 Cap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area, Low Mass GEM @ UVa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83E14F7-F51A-4A45-828B-96AFE380415D}"/>
              </a:ext>
            </a:extLst>
          </p:cNvPr>
          <p:cNvGrpSpPr/>
          <p:nvPr/>
        </p:nvGrpSpPr>
        <p:grpSpPr>
          <a:xfrm>
            <a:off x="4557202" y="3731513"/>
            <a:ext cx="7589520" cy="2595030"/>
            <a:chOff x="4572000" y="3706946"/>
            <a:chExt cx="7589520" cy="259503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5BC5FBD-28B3-4E7F-BEEC-37FC302A9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0" y="3706946"/>
              <a:ext cx="7589520" cy="2595030"/>
            </a:xfrm>
            <a:prstGeom prst="rect">
              <a:avLst/>
            </a:prstGeom>
          </p:spPr>
        </p:pic>
        <p:sp>
          <p:nvSpPr>
            <p:cNvPr id="16" name="Arrow: Down 15">
              <a:extLst>
                <a:ext uri="{FF2B5EF4-FFF2-40B4-BE49-F238E27FC236}">
                  <a16:creationId xmlns:a16="http://schemas.microsoft.com/office/drawing/2014/main" id="{84BD194E-A749-4CDF-88F5-ECC94D2320EA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8452207" y="4745025"/>
              <a:ext cx="135290" cy="338577"/>
            </a:xfrm>
            <a:prstGeom prst="downArrow">
              <a:avLst>
                <a:gd name="adj1" fmla="val 54479"/>
                <a:gd name="adj2" fmla="val 108691"/>
              </a:avLst>
            </a:prstGeom>
            <a:solidFill>
              <a:srgbClr val="FF0000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C0E8CA15-F4DE-4F5E-802E-280790C27F31}"/>
              </a:ext>
            </a:extLst>
          </p:cNvPr>
          <p:cNvSpPr/>
          <p:nvPr/>
        </p:nvSpPr>
        <p:spPr>
          <a:xfrm>
            <a:off x="2420" y="866690"/>
            <a:ext cx="4767186" cy="37668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marL="91440" lvl="0" indent="182880" algn="ctr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Fix to the Collapse of Drift Cathode</a:t>
            </a:r>
            <a:endParaRPr lang="en-US" sz="2000" dirty="0">
              <a:solidFill>
                <a:srgbClr val="C00000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marL="91440" indent="18288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Additional Al-Kapton foil glued on top of the window foil</a:t>
            </a:r>
          </a:p>
          <a:p>
            <a:pPr marL="91440" indent="18288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Al-Kapton at same potential as drift cathode (-4 kV) ⇨ Create a Faraday cage that suppress the charging of inner window foil </a:t>
            </a:r>
          </a:p>
          <a:p>
            <a:pPr marL="91440" indent="18288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Effect on the performance shown on the two hit map plots </a:t>
            </a:r>
          </a:p>
          <a:p>
            <a:pPr marL="365760" lvl="1" indent="18288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b="1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without the fix: </a:t>
            </a:r>
            <a:r>
              <a:rPr lang="en-US" sz="1200" dirty="0">
                <a:solidFill>
                  <a:srgbClr val="C0000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HV = 4.15 kV </a:t>
            </a: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largely above the operating voltage of triple-GEM with x-ray ⇨ low efficiency on large section of the detector area and strong non uniformity</a:t>
            </a:r>
          </a:p>
          <a:p>
            <a:pPr marL="365760" lvl="1" indent="18288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b="1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With the fix: </a:t>
            </a:r>
            <a:r>
              <a:rPr lang="en-US" sz="1200" dirty="0">
                <a:solidFill>
                  <a:srgbClr val="C00000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HV = 3.9 kV </a:t>
            </a: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which is the normal operating voltage for triple-GEM for x-ray data ⇨ good and uniform hit reconstruction across the entire active area of the detector</a:t>
            </a:r>
          </a:p>
          <a:p>
            <a:pPr marL="91440" indent="18288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dirty="0"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For the future: Al-Kapton used for entrance window foil  the same voltage as the drift cathode  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C05BBD4-F4B8-482E-BAF2-04984DE815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9605" y="1313764"/>
            <a:ext cx="3566160" cy="144927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DE40905-AB54-45A4-9BBA-44677EB1AE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0506" y="1211573"/>
            <a:ext cx="3474720" cy="15983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FE2A79A-879E-4EBC-BABA-73F0DED4FE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990" y="4785360"/>
            <a:ext cx="4198129" cy="192024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74DE3AB-2B2E-45C7-B8F3-C908E4F0E93C}"/>
              </a:ext>
            </a:extLst>
          </p:cNvPr>
          <p:cNvSpPr txBox="1"/>
          <p:nvPr/>
        </p:nvSpPr>
        <p:spPr>
          <a:xfrm>
            <a:off x="199150" y="4564969"/>
            <a:ext cx="41981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Future prototype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9982E8D-E76D-4DFA-9176-D7E8DB343EDF}"/>
              </a:ext>
            </a:extLst>
          </p:cNvPr>
          <p:cNvSpPr txBox="1"/>
          <p:nvPr/>
        </p:nvSpPr>
        <p:spPr>
          <a:xfrm>
            <a:off x="5303006" y="940836"/>
            <a:ext cx="28956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Without the fix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88D75E-874E-44DE-8250-7ABF6ECF3C96}"/>
              </a:ext>
            </a:extLst>
          </p:cNvPr>
          <p:cNvSpPr txBox="1"/>
          <p:nvPr/>
        </p:nvSpPr>
        <p:spPr>
          <a:xfrm>
            <a:off x="9021565" y="925805"/>
            <a:ext cx="2616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With the fix</a:t>
            </a:r>
          </a:p>
        </p:txBody>
      </p:sp>
    </p:spTree>
    <p:extLst>
      <p:ext uri="{BB962C8B-B14F-4D97-AF65-F5344CB8AC3E}">
        <p14:creationId xmlns:p14="http://schemas.microsoft.com/office/powerpoint/2010/main" val="36995966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34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649058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7E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 Cap Tracking Detector: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Commercial GEMs @ TU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AE2389D-4237-4A19-8FB4-4B0BF45F08DA}"/>
                  </a:ext>
                </a:extLst>
              </p:cNvPr>
              <p:cNvSpPr txBox="1"/>
              <p:nvPr/>
            </p:nvSpPr>
            <p:spPr>
              <a:xfrm>
                <a:off x="0" y="868097"/>
                <a:ext cx="5393696" cy="55251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ts val="2400"/>
                  </a:lnSpc>
                  <a:buFont typeface="Wingdings" panose="05000000000000000000" pitchFamily="2" charset="2"/>
                  <a:buChar char="v"/>
                </a:pPr>
                <a:r>
                  <a:rPr lang="en-US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GEM CCD Scanner</a:t>
                </a:r>
              </a:p>
              <a:p>
                <a:pPr marL="548640" lvl="1" indent="-182880">
                  <a:lnSpc>
                    <a:spcPts val="2400"/>
                  </a:lnSpc>
                  <a:buFont typeface="Wingdings" panose="05000000000000000000" pitchFamily="2" charset="2"/>
                  <a:buChar char="§"/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Continues to serve the MPGD community</a:t>
                </a:r>
              </a:p>
              <a:p>
                <a:pPr marL="548640" lvl="1" indent="-182880">
                  <a:lnSpc>
                    <a:spcPts val="2400"/>
                  </a:lnSpc>
                  <a:buFont typeface="Wingdings" panose="05000000000000000000" pitchFamily="2" charset="2"/>
                  <a:buChar char="§"/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Recently completed or upcoming scans</a:t>
                </a:r>
              </a:p>
              <a:p>
                <a:pPr marL="1005840" lvl="2" indent="-182880">
                  <a:lnSpc>
                    <a:spcPts val="24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i="0" smtClean="0">
                        <a:latin typeface="Cambria Math" panose="02040503050406030204" pitchFamily="18" charset="0"/>
                      </a:rPr>
                      <m:t>μRWell</m:t>
                    </m:r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foil (completed last summer)</a:t>
                </a:r>
              </a:p>
              <a:p>
                <a:pPr marL="1005840" lvl="2" indent="-182880">
                  <a:lnSpc>
                    <a:spcPts val="24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Low Temperature Co-fired Ceramic GEM (to start soon)</a:t>
                </a:r>
              </a:p>
              <a:p>
                <a:pPr marL="548640" lvl="1" indent="-182880">
                  <a:lnSpc>
                    <a:spcPts val="2400"/>
                  </a:lnSpc>
                  <a:buFont typeface="Wingdings" panose="05000000000000000000" pitchFamily="2" charset="2"/>
                  <a:buChar char="§"/>
                </a:pP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This past summer, we completed scans of an FIT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b="0" i="0" smtClean="0">
                        <a:latin typeface="Cambria Math" panose="02040503050406030204" pitchFamily="18" charset="0"/>
                      </a:rPr>
                      <m:t>μRWell</m:t>
                    </m:r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foil that was deemed “bad” by CERN.</a:t>
                </a:r>
              </a:p>
              <a:p>
                <a:pPr marL="285750" lvl="0" indent="-285750">
                  <a:lnSpc>
                    <a:spcPts val="2400"/>
                  </a:lnSpc>
                  <a:spcBef>
                    <a:spcPts val="1800"/>
                  </a:spcBef>
                  <a:buFont typeface="Wingdings" panose="05000000000000000000" pitchFamily="2" charset="2"/>
                  <a:buChar char="v"/>
                </a:pPr>
                <a:r>
                  <a:rPr lang="en-US" sz="16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uRWELL foil Scan</a:t>
                </a:r>
              </a:p>
              <a:p>
                <a:pPr marL="548640" lvl="1" indent="-182880">
                  <a:lnSpc>
                    <a:spcPts val="2400"/>
                  </a:lnSpc>
                  <a:buFont typeface="Wingdings" panose="05000000000000000000" pitchFamily="2" charset="2"/>
                  <a:buChar char="§"/>
                </a:pPr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Investigate hole (well) pitch and diameter uniformity of a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μRWell</m:t>
                    </m:r>
                  </m:oMath>
                </a14:m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 marL="548640" lvl="1" indent="-182880">
                  <a:lnSpc>
                    <a:spcPts val="2400"/>
                  </a:lnSpc>
                  <a:buFont typeface="Wingdings" panose="05000000000000000000" pitchFamily="2" charset="2"/>
                  <a:buChar char="§"/>
                </a:pPr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FIT sent us a bare foil not mounted to a substrate that CERN determined to be “bad”.</a:t>
                </a:r>
              </a:p>
              <a:p>
                <a:pPr marL="548640" lvl="1" indent="-182880">
                  <a:lnSpc>
                    <a:spcPts val="2400"/>
                  </a:lnSpc>
                  <a:buFont typeface="Wingdings" panose="05000000000000000000" pitchFamily="2" charset="2"/>
                  <a:buChar char="§"/>
                </a:pPr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Measurements of the pitch and outer hole (well) diameters were found to be uniform.</a:t>
                </a:r>
              </a:p>
              <a:p>
                <a:pPr marL="1005840" lvl="2" indent="-182880">
                  <a:lnSpc>
                    <a:spcPts val="24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Pitch: </a:t>
                </a:r>
                <a14:m>
                  <m:oMath xmlns:m="http://schemas.openxmlformats.org/officeDocument/2006/math">
                    <m:r>
                      <a:rPr lang="en-US" sz="16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∼138 </m:t>
                    </m:r>
                    <m:r>
                      <m:rPr>
                        <m:sty m:val="p"/>
                      </m:rPr>
                      <a:rPr lang="en-US" sz="16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μm</m:t>
                    </m:r>
                  </m:oMath>
                </a14:m>
                <a:endParaRPr lang="en-US" sz="16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005840" lvl="2" indent="-182880">
                  <a:lnSpc>
                    <a:spcPts val="2400"/>
                  </a:lnSpc>
                  <a:buFont typeface="Arial" panose="020B0604020202020204" pitchFamily="34" charset="0"/>
                  <a:buChar char="•"/>
                </a:pPr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Outer well diameter deviation: </a:t>
                </a:r>
                <a14:m>
                  <m:oMath xmlns:m="http://schemas.openxmlformats.org/officeDocument/2006/math">
                    <m:r>
                      <a:rPr lang="en-US" sz="16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∼3</m:t>
                    </m:r>
                    <m:r>
                      <m:rPr>
                        <m:sty m:val="p"/>
                      </m:rPr>
                      <a:rPr lang="en-US" sz="16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μm</m:t>
                    </m:r>
                  </m:oMath>
                </a14:m>
                <a:r>
                  <a:rPr lang="en-US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AE2389D-4237-4A19-8FB4-4B0BF45F08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868097"/>
                <a:ext cx="5393696" cy="5525102"/>
              </a:xfrm>
              <a:prstGeom prst="rect">
                <a:avLst/>
              </a:prstGeom>
              <a:blipFill>
                <a:blip r:embed="rId3"/>
                <a:stretch>
                  <a:fillRect l="-452" r="-1017" b="-4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Group 13">
            <a:extLst>
              <a:ext uri="{FF2B5EF4-FFF2-40B4-BE49-F238E27FC236}">
                <a16:creationId xmlns:a16="http://schemas.microsoft.com/office/drawing/2014/main" id="{8D1893C8-6C71-4470-9123-56BAD1D17890}"/>
              </a:ext>
            </a:extLst>
          </p:cNvPr>
          <p:cNvGrpSpPr/>
          <p:nvPr/>
        </p:nvGrpSpPr>
        <p:grpSpPr>
          <a:xfrm>
            <a:off x="5390838" y="708841"/>
            <a:ext cx="6801162" cy="5920559"/>
            <a:chOff x="5390838" y="708841"/>
            <a:chExt cx="6801162" cy="592055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519D86C-9BD3-402B-811C-AB710F4482C0}"/>
                </a:ext>
              </a:extLst>
            </p:cNvPr>
            <p:cNvGrpSpPr/>
            <p:nvPr/>
          </p:nvGrpSpPr>
          <p:grpSpPr>
            <a:xfrm>
              <a:off x="5390838" y="3977640"/>
              <a:ext cx="6777406" cy="2651760"/>
              <a:chOff x="5390838" y="3977640"/>
              <a:chExt cx="6777406" cy="2651760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E8555ECE-1C51-4490-8C35-6B33EAB65D77}"/>
                  </a:ext>
                </a:extLst>
              </p:cNvPr>
              <p:cNvPicPr>
                <a:picLocks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90838" y="3977640"/>
                <a:ext cx="3383280" cy="2651760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F1A1FECD-951D-4FE8-998D-575591D85268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784964" y="3977640"/>
                <a:ext cx="3383280" cy="2651760"/>
              </a:xfrm>
              <a:prstGeom prst="rect">
                <a:avLst/>
              </a:prstGeom>
            </p:spPr>
          </p:pic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42EEAFA1-D199-44C8-83C6-BBB410540BD6}"/>
                </a:ext>
              </a:extLst>
            </p:cNvPr>
            <p:cNvGrpSpPr/>
            <p:nvPr/>
          </p:nvGrpSpPr>
          <p:grpSpPr>
            <a:xfrm>
              <a:off x="5555967" y="708841"/>
              <a:ext cx="6636033" cy="3383280"/>
              <a:chOff x="5555967" y="708841"/>
              <a:chExt cx="6636033" cy="3383280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41CFCB70-D549-4ADB-A352-15A39E4B686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5908" b="25780"/>
              <a:stretch/>
            </p:blipFill>
            <p:spPr>
              <a:xfrm>
                <a:off x="5555967" y="891721"/>
                <a:ext cx="2484678" cy="3017520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D66A1BC9-0B82-4D66-B656-1D868F9697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57614" y="708841"/>
                <a:ext cx="3834386" cy="338328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5848962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35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2381250"/>
            <a:ext cx="12192000" cy="2095501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 on Particle ID</a:t>
            </a:r>
          </a:p>
        </p:txBody>
      </p:sp>
    </p:spTree>
    <p:extLst>
      <p:ext uri="{BB962C8B-B14F-4D97-AF65-F5344CB8AC3E}">
        <p14:creationId xmlns:p14="http://schemas.microsoft.com/office/powerpoint/2010/main" val="7455231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165600" y="6492890"/>
            <a:ext cx="3860800" cy="365125"/>
          </a:xfrm>
        </p:spPr>
        <p:txBody>
          <a:bodyPr/>
          <a:lstStyle/>
          <a:p>
            <a:r>
              <a:rPr lang="en-US"/>
              <a:t>EIC Detector R&amp;D AC Meeting @ BNL, 01/30/2018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90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36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06688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Particle ID: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Hybrid MPGDs for RICH @ INFN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400" y="685800"/>
            <a:ext cx="9194800" cy="553997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Main test beam results reported in July 2019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good electrical stability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high gain (~30 k) achieved in stable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time resolution (14 ns)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capability to operate in pure methane atmosphere</a:t>
            </a:r>
          </a:p>
          <a:p>
            <a:r>
              <a:rPr lang="en-US" b="1" dirty="0">
                <a:solidFill>
                  <a:srgbClr val="C00000"/>
                </a:solidFill>
              </a:rPr>
              <a:t>Assessment to further results, in particular </a:t>
            </a:r>
            <a:r>
              <a:rPr lang="en-US" b="1" u="sng" dirty="0">
                <a:solidFill>
                  <a:srgbClr val="C00000"/>
                </a:solidFill>
              </a:rPr>
              <a:t>space resolution</a:t>
            </a:r>
            <a:r>
              <a:rPr lang="en-US" b="1" dirty="0">
                <a:solidFill>
                  <a:srgbClr val="C00000"/>
                </a:solidFill>
              </a:rPr>
              <a:t>, prevented by the </a:t>
            </a:r>
            <a:r>
              <a:rPr lang="en-US" b="1" u="sng" dirty="0">
                <a:solidFill>
                  <a:srgbClr val="C00000"/>
                </a:solidFill>
              </a:rPr>
              <a:t>noise level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3</a:t>
            </a:r>
            <a:r>
              <a:rPr lang="en-US" dirty="0">
                <a:latin typeface="Symbol" panose="05050102010706020507" pitchFamily="18" charset="2"/>
              </a:rPr>
              <a:t>s</a:t>
            </a:r>
            <a:r>
              <a:rPr lang="en-US" dirty="0"/>
              <a:t> threshold at ~10 k electrons eq. </a:t>
            </a:r>
          </a:p>
          <a:p>
            <a:r>
              <a:rPr lang="en-US" dirty="0">
                <a:sym typeface="Wingdings" panose="05000000000000000000" pitchFamily="2" charset="2"/>
              </a:rPr>
              <a:t> limited single photoelectron detection efficiency (~70%)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en-US" dirty="0">
                <a:sym typeface="Wingdings" panose="05000000000000000000" pitchFamily="2" charset="2"/>
              </a:rPr>
              <a:t>no reliable cluster analysis possible (space resolution cannot be determined)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u="sng" dirty="0">
                <a:sym typeface="Wingdings" panose="05000000000000000000" pitchFamily="2" charset="2"/>
              </a:rPr>
              <a:t>Noise source analysis</a:t>
            </a:r>
            <a:r>
              <a:rPr lang="en-US" dirty="0">
                <a:sym typeface="Wingdings" panose="05000000000000000000" pitchFamily="2" charset="2"/>
              </a:rPr>
              <a:t>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From SRS architecture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From detector architecture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sz="2000" b="1" dirty="0">
                <a:solidFill>
                  <a:srgbClr val="C00000"/>
                </a:solidFill>
              </a:rPr>
              <a:t>ACTIONS </a:t>
            </a:r>
          </a:p>
          <a:p>
            <a:endParaRPr lang="en-US" sz="2000" b="1" dirty="0">
              <a:solidFill>
                <a:srgbClr val="C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b="1" dirty="0"/>
              <a:t>Get organized for testing different,</a:t>
            </a:r>
          </a:p>
          <a:p>
            <a:r>
              <a:rPr lang="en-US" sz="2000" b="1" dirty="0"/>
              <a:t>	most promising  (noise figure)  FE</a:t>
            </a:r>
          </a:p>
          <a:p>
            <a:pPr marL="457200" indent="-457200">
              <a:buAutoNum type="arabicPeriod" startAt="2"/>
            </a:pPr>
            <a:r>
              <a:rPr lang="en-US" sz="2000" b="1" dirty="0"/>
              <a:t>Detector version 2 designed following prescriptions  </a:t>
            </a:r>
          </a:p>
          <a:p>
            <a:r>
              <a:rPr lang="en-US" sz="2000" b="1" dirty="0"/>
              <a:t>	for lower noise level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7666" y="606688"/>
            <a:ext cx="2420640" cy="1874880"/>
          </a:xfrm>
          <a:prstGeom prst="rect">
            <a:avLst/>
          </a:prstGeom>
          <a:ln>
            <a:solidFill>
              <a:srgbClr val="0000FF"/>
            </a:solidFill>
          </a:ln>
        </p:spPr>
      </p:pic>
      <p:grpSp>
        <p:nvGrpSpPr>
          <p:cNvPr id="10" name="Group 9"/>
          <p:cNvGrpSpPr/>
          <p:nvPr/>
        </p:nvGrpSpPr>
        <p:grpSpPr>
          <a:xfrm>
            <a:off x="8229606" y="2541486"/>
            <a:ext cx="3690000" cy="1572408"/>
            <a:chOff x="5130268" y="2325827"/>
            <a:chExt cx="3690000" cy="157240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30268" y="2439995"/>
              <a:ext cx="3690000" cy="1458240"/>
            </a:xfrm>
            <a:prstGeom prst="rect">
              <a:avLst/>
            </a:prstGeom>
            <a:ln>
              <a:solidFill>
                <a:srgbClr val="0000FF"/>
              </a:solidFill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7543800" y="2325827"/>
              <a:ext cx="1218219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00FF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00FF"/>
                  </a:solidFill>
                </a:rPr>
                <a:t>Noise studies 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0088202" y="253217"/>
            <a:ext cx="2011063" cy="7386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0000FF"/>
                </a:solidFill>
              </a:rPr>
              <a:t>2-D Cherenkov 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photon distribution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(background subtracted)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l="1559" t="2714" r="2271" b="5486"/>
          <a:stretch/>
        </p:blipFill>
        <p:spPr>
          <a:xfrm>
            <a:off x="6696806" y="4168718"/>
            <a:ext cx="3429000" cy="1600200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9448795" y="5386991"/>
            <a:ext cx="2499274" cy="11695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0000FF"/>
                </a:solidFill>
              </a:rPr>
              <a:t>Noise critical aspect 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in detector architecture: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Resistor cards providing HV 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to the individual pads near and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parallel to the FE cards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3149595" y="3015419"/>
            <a:ext cx="5080011" cy="628977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3579531" y="3965869"/>
            <a:ext cx="3117275" cy="406892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216395" y="5867400"/>
            <a:ext cx="3361882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Deviation from previous planning </a:t>
            </a:r>
          </a:p>
          <a:p>
            <a:r>
              <a:rPr lang="en-US" dirty="0"/>
              <a:t>due to the  too high noise level </a:t>
            </a:r>
          </a:p>
        </p:txBody>
      </p:sp>
    </p:spTree>
    <p:extLst>
      <p:ext uri="{BB962C8B-B14F-4D97-AF65-F5344CB8AC3E}">
        <p14:creationId xmlns:p14="http://schemas.microsoft.com/office/powerpoint/2010/main" val="27373117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165600" y="6492890"/>
            <a:ext cx="3860800" cy="365125"/>
          </a:xfrm>
        </p:spPr>
        <p:txBody>
          <a:bodyPr/>
          <a:lstStyle/>
          <a:p>
            <a:r>
              <a:rPr lang="en-US"/>
              <a:t>EIC Detector R&amp;D AC Meeting @ BNL, 01/30/2018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90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37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17226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Particle ID: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Hybrid MPGDs for RICH @ INFN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686542" y="3194264"/>
            <a:ext cx="5426795" cy="3616585"/>
            <a:chOff x="6582665" y="2428617"/>
            <a:chExt cx="5426795" cy="3616585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92310" y="2428617"/>
              <a:ext cx="5075260" cy="3255969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8209431" y="4003832"/>
              <a:ext cx="2368662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00FF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C00000"/>
                  </a:solidFill>
                </a:rPr>
                <a:t>New design of the anode PCB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044388" y="2495957"/>
              <a:ext cx="1300549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00FF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00FF"/>
                  </a:solidFill>
                </a:rPr>
                <a:t>Connector face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839802" y="2503529"/>
              <a:ext cx="2437911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00FF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00FF"/>
                  </a:solidFill>
                </a:rPr>
                <a:t>Connector face (zoomed view)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582665" y="5495019"/>
              <a:ext cx="1381019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00FF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00FF"/>
                  </a:solidFill>
                </a:rPr>
                <a:t>The vertical </a:t>
              </a:r>
              <a:r>
                <a:rPr lang="en-US" sz="1400" b="1" dirty="0" err="1">
                  <a:solidFill>
                    <a:srgbClr val="0000FF"/>
                  </a:solidFill>
                </a:rPr>
                <a:t>vias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315219" y="5306538"/>
              <a:ext cx="1469505" cy="73866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00FF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00FF"/>
                  </a:solidFill>
                </a:rPr>
                <a:t>The vertical </a:t>
              </a:r>
              <a:r>
                <a:rPr lang="en-US" sz="1400" b="1" dirty="0" err="1">
                  <a:solidFill>
                    <a:srgbClr val="0000FF"/>
                  </a:solidFill>
                </a:rPr>
                <a:t>vias</a:t>
              </a:r>
              <a:r>
                <a:rPr lang="en-US" sz="1400" b="1" dirty="0">
                  <a:solidFill>
                    <a:srgbClr val="0000FF"/>
                  </a:solidFill>
                </a:rPr>
                <a:t>, </a:t>
              </a:r>
            </a:p>
            <a:p>
              <a:r>
                <a:rPr lang="en-US" sz="1400" b="1" dirty="0">
                  <a:solidFill>
                    <a:srgbClr val="0000FF"/>
                  </a:solidFill>
                </a:rPr>
                <a:t>zoomed view </a:t>
              </a:r>
            </a:p>
            <a:p>
              <a:r>
                <a:rPr lang="en-US" sz="1400" b="1" dirty="0">
                  <a:solidFill>
                    <a:srgbClr val="0000FF"/>
                  </a:solidFill>
                </a:rPr>
                <a:t>at connector face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983456" y="5306538"/>
              <a:ext cx="2026004" cy="73866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00FF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00FF"/>
                  </a:solidFill>
                </a:rPr>
                <a:t>The vertical </a:t>
              </a:r>
              <a:r>
                <a:rPr lang="en-US" sz="1400" b="1" dirty="0" err="1">
                  <a:solidFill>
                    <a:srgbClr val="0000FF"/>
                  </a:solidFill>
                </a:rPr>
                <a:t>vias</a:t>
              </a:r>
              <a:r>
                <a:rPr lang="en-US" sz="1400" b="1" dirty="0">
                  <a:solidFill>
                    <a:srgbClr val="0000FF"/>
                  </a:solidFill>
                </a:rPr>
                <a:t>, </a:t>
              </a:r>
            </a:p>
            <a:p>
              <a:r>
                <a:rPr lang="en-US" sz="1400" b="1" dirty="0">
                  <a:solidFill>
                    <a:srgbClr val="0000FF"/>
                  </a:solidFill>
                </a:rPr>
                <a:t>zoomed view at pad face</a:t>
              </a:r>
            </a:p>
            <a:p>
              <a:r>
                <a:rPr lang="en-US" sz="1400" b="1" dirty="0">
                  <a:solidFill>
                    <a:srgbClr val="0000FF"/>
                  </a:solidFill>
                </a:rPr>
                <a:t>(in front of micromesh)</a:t>
              </a:r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/>
          <a:srcRect b="-364"/>
          <a:stretch/>
        </p:blipFill>
        <p:spPr>
          <a:xfrm>
            <a:off x="7004994" y="538071"/>
            <a:ext cx="3484182" cy="162538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0300755" y="446473"/>
            <a:ext cx="937564" cy="3077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rgbClr val="C00000"/>
                </a:solidFill>
              </a:rPr>
              <a:t>Noise vs C</a:t>
            </a:r>
            <a:endParaRPr lang="en-US" sz="1400" b="1" dirty="0">
              <a:solidFill>
                <a:srgbClr val="C00000"/>
              </a:solidFill>
            </a:endParaRPr>
          </a:p>
        </p:txBody>
      </p:sp>
      <p:cxnSp>
        <p:nvCxnSpPr>
          <p:cNvPr id="25" name="Straight Arrow Connector 24"/>
          <p:cNvCxnSpPr>
            <a:cxnSpLocks/>
          </p:cNvCxnSpPr>
          <p:nvPr/>
        </p:nvCxnSpPr>
        <p:spPr>
          <a:xfrm flipV="1">
            <a:off x="6255851" y="1406991"/>
            <a:ext cx="886806" cy="135141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53914" y="1633470"/>
            <a:ext cx="1861960" cy="1442584"/>
          </a:xfrm>
          <a:prstGeom prst="rect">
            <a:avLst/>
          </a:prstGeom>
          <a:ln>
            <a:solidFill>
              <a:srgbClr val="0000FF"/>
            </a:solidFill>
          </a:ln>
        </p:spPr>
      </p:pic>
      <p:grpSp>
        <p:nvGrpSpPr>
          <p:cNvPr id="34" name="Group 33"/>
          <p:cNvGrpSpPr/>
          <p:nvPr/>
        </p:nvGrpSpPr>
        <p:grpSpPr>
          <a:xfrm>
            <a:off x="5952821" y="2168174"/>
            <a:ext cx="2525642" cy="1053149"/>
            <a:chOff x="6306640" y="2883182"/>
            <a:chExt cx="3040560" cy="1324320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06640" y="2883182"/>
              <a:ext cx="3040560" cy="1324320"/>
            </a:xfrm>
            <a:prstGeom prst="rect">
              <a:avLst/>
            </a:prstGeom>
            <a:ln>
              <a:solidFill>
                <a:srgbClr val="0000FF"/>
              </a:solidFill>
            </a:ln>
          </p:spPr>
        </p:pic>
        <p:sp>
          <p:nvSpPr>
            <p:cNvPr id="33" name="TextBox 32"/>
            <p:cNvSpPr txBox="1"/>
            <p:nvPr/>
          </p:nvSpPr>
          <p:spPr>
            <a:xfrm>
              <a:off x="7255312" y="3294918"/>
              <a:ext cx="1547659" cy="3870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00FF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C00000"/>
                  </a:solidFill>
                </a:rPr>
                <a:t>MMFE1 board</a:t>
              </a: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8593420" y="2658010"/>
            <a:ext cx="214975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C00000"/>
                </a:solidFill>
              </a:rPr>
              <a:t>MM for comparative </a:t>
            </a:r>
          </a:p>
          <a:p>
            <a:r>
              <a:rPr lang="en-US" sz="1400" b="1" dirty="0">
                <a:solidFill>
                  <a:srgbClr val="C00000"/>
                </a:solidFill>
              </a:rPr>
              <a:t>(VMM3 vs APV25) studies </a:t>
            </a:r>
          </a:p>
        </p:txBody>
      </p:sp>
      <p:cxnSp>
        <p:nvCxnSpPr>
          <p:cNvPr id="37" name="Straight Arrow Connector 36"/>
          <p:cNvCxnSpPr>
            <a:cxnSpLocks/>
            <a:endCxn id="31" idx="1"/>
          </p:cNvCxnSpPr>
          <p:nvPr/>
        </p:nvCxnSpPr>
        <p:spPr>
          <a:xfrm flipV="1">
            <a:off x="5568139" y="2694749"/>
            <a:ext cx="384682" cy="156297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cxnSpLocks/>
            <a:endCxn id="35" idx="1"/>
          </p:cNvCxnSpPr>
          <p:nvPr/>
        </p:nvCxnSpPr>
        <p:spPr>
          <a:xfrm flipV="1">
            <a:off x="5791200" y="2919620"/>
            <a:ext cx="2802220" cy="500266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cxnSpLocks/>
          </p:cNvCxnSpPr>
          <p:nvPr/>
        </p:nvCxnSpPr>
        <p:spPr>
          <a:xfrm>
            <a:off x="5791200" y="4126845"/>
            <a:ext cx="1163826" cy="1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6200" y="685800"/>
            <a:ext cx="6303458" cy="59093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MORE ABOUT ACTIONS </a:t>
            </a:r>
          </a:p>
          <a:p>
            <a:endParaRPr lang="en-US" b="1" dirty="0">
              <a:solidFill>
                <a:srgbClr val="C0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Get organize for testing different, most promising  (noise) FE:</a:t>
            </a:r>
          </a:p>
          <a:p>
            <a:r>
              <a:rPr lang="en-US" b="1" dirty="0"/>
              <a:t>VMM3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</a:t>
            </a:r>
            <a:r>
              <a:rPr lang="en-US" u="sng" dirty="0"/>
              <a:t>low noise figure</a:t>
            </a:r>
            <a:r>
              <a:rPr lang="en-US" dirty="0"/>
              <a:t>, also for high C detector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Moreover, architecture designed also for </a:t>
            </a:r>
            <a:r>
              <a:rPr lang="en-US" u="sng" dirty="0"/>
              <a:t>trigger-less operation </a:t>
            </a:r>
            <a:r>
              <a:rPr lang="en-US" dirty="0"/>
              <a:t>(perspective for streaming r-o at EIC)</a:t>
            </a:r>
            <a:endParaRPr lang="en-US" b="1" dirty="0"/>
          </a:p>
          <a:p>
            <a:r>
              <a:rPr lang="en-US" b="1" dirty="0">
                <a:sym typeface="Wingdings" panose="05000000000000000000" pitchFamily="2" charset="2"/>
              </a:rPr>
              <a:t> 2 </a:t>
            </a:r>
            <a:r>
              <a:rPr lang="en-US" b="1" dirty="0"/>
              <a:t>stand-alone VMM read-out board MMFE1 ( ATLAS</a:t>
            </a:r>
          </a:p>
          <a:p>
            <a:r>
              <a:rPr lang="en-US" b="1" dirty="0"/>
              <a:t>NSW project) ordered </a:t>
            </a:r>
          </a:p>
          <a:p>
            <a:r>
              <a:rPr lang="en-US" b="1" dirty="0">
                <a:sym typeface="Wingdings" panose="05000000000000000000" pitchFamily="2" charset="2"/>
              </a:rPr>
              <a:t> Dedicated micromegas stage for comparative evaluation designed</a:t>
            </a:r>
            <a:endParaRPr lang="en-US" b="1" dirty="0"/>
          </a:p>
          <a:p>
            <a:pPr marL="342900" indent="-342900">
              <a:buFont typeface="+mj-lt"/>
              <a:buAutoNum type="arabicPeriod"/>
            </a:pPr>
            <a:endParaRPr lang="en-US" b="1" dirty="0"/>
          </a:p>
          <a:p>
            <a:pPr marL="457200" indent="-457200">
              <a:buAutoNum type="arabicPeriod" startAt="2"/>
            </a:pPr>
            <a:r>
              <a:rPr lang="en-US" b="1" dirty="0"/>
              <a:t>Detector “version 2” designed following prescriptions  </a:t>
            </a:r>
          </a:p>
          <a:p>
            <a:r>
              <a:rPr lang="en-US" b="1" dirty="0"/>
              <a:t>	for lower noise level: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u="sng" dirty="0"/>
              <a:t>No longer a resistor card</a:t>
            </a:r>
            <a:r>
              <a:rPr lang="en-US" dirty="0"/>
              <a:t>: SMD resistors directly soldered on the anode PCB; each resistor is mounted over its pad;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u="sng" dirty="0">
                <a:solidFill>
                  <a:srgbClr val="0000FF"/>
                </a:solidFill>
              </a:rPr>
              <a:t>Vertical vias</a:t>
            </a:r>
            <a:r>
              <a:rPr lang="en-US" dirty="0">
                <a:solidFill>
                  <a:srgbClr val="0000FF"/>
                </a:solidFill>
              </a:rPr>
              <a:t> to minimize “crossing” signal lines (before: crossing even if lines running in different PCB layers);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u="sng" dirty="0"/>
              <a:t>Another improvement: </a:t>
            </a:r>
            <a:r>
              <a:rPr lang="en-US" dirty="0"/>
              <a:t>improving the equalization of the signal line length in order to have the same input capacitance, therefore avoiding different effective pad gains</a:t>
            </a:r>
          </a:p>
        </p:txBody>
      </p:sp>
    </p:spTree>
    <p:extLst>
      <p:ext uri="{BB962C8B-B14F-4D97-AF65-F5344CB8AC3E}">
        <p14:creationId xmlns:p14="http://schemas.microsoft.com/office/powerpoint/2010/main" val="12710076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165600" y="6492890"/>
            <a:ext cx="3860800" cy="365125"/>
          </a:xfrm>
        </p:spPr>
        <p:txBody>
          <a:bodyPr/>
          <a:lstStyle/>
          <a:p>
            <a:r>
              <a:rPr lang="en-US"/>
              <a:t>EIC Detector R&amp;D AC Meeting @ BNL, 01/30/2018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90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38</a:t>
            </a:fld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3574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Particle ID: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New Photocathodes for RICH @ INFN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400" y="685800"/>
            <a:ext cx="3630960" cy="25891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914400"/>
            <a:ext cx="5704973" cy="563231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Novel set of samples realized and coated (spray technique)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THGEM for photocathode-THGEM coupling studies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PCB disk for studies of general photocathode properties</a:t>
            </a:r>
          </a:p>
          <a:p>
            <a:r>
              <a:rPr lang="en-US" b="1" dirty="0">
                <a:solidFill>
                  <a:srgbClr val="C00000"/>
                </a:solidFill>
              </a:rPr>
              <a:t>About poor electrical rigidity of H-ND coated THGEMS </a:t>
            </a:r>
            <a:r>
              <a:rPr lang="en-US" b="1" dirty="0"/>
              <a:t>(observed since the beginning)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THGEMS by 2 layers attempted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Too large gain evolution with time due to hole misalignments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b="1" dirty="0">
                <a:sym typeface="Wingdings" panose="05000000000000000000" pitchFamily="2" charset="2"/>
              </a:rPr>
              <a:t> abandoned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ym typeface="Wingdings" panose="05000000000000000000" pitchFamily="2" charset="2"/>
              </a:rPr>
              <a:t>H-ND is hygroscopic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Recovery by </a:t>
            </a:r>
            <a:r>
              <a:rPr lang="en-US" b="1" dirty="0">
                <a:sym typeface="Wingdings" panose="05000000000000000000" pitchFamily="2" charset="2"/>
              </a:rPr>
              <a:t>oven treatment</a:t>
            </a:r>
            <a:r>
              <a:rPr lang="en-US" dirty="0">
                <a:sym typeface="Wingdings" panose="05000000000000000000" pitchFamily="2" charset="2"/>
              </a:rPr>
              <a:t> attempted  </a:t>
            </a:r>
            <a:r>
              <a:rPr lang="en-US" b="1" dirty="0">
                <a:sym typeface="Wingdings" panose="05000000000000000000" pitchFamily="2" charset="2"/>
              </a:rPr>
              <a:t>it works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Demonstrated comparing amplitude spectra before coating and after coating + oven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Good performance preserved in time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ym typeface="Wingdings" panose="05000000000000000000" pitchFamily="2" charset="2"/>
              </a:rPr>
              <a:t>IMPORTANT: </a:t>
            </a:r>
            <a:r>
              <a:rPr lang="en-US" dirty="0">
                <a:sym typeface="Wingdings" panose="05000000000000000000" pitchFamily="2" charset="2"/>
              </a:rPr>
              <a:t>Is the oven treatment compromising QE?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ym typeface="Wingdings" panose="05000000000000000000" pitchFamily="2" charset="2"/>
              </a:rPr>
              <a:t>Positive outcome</a:t>
            </a:r>
            <a:r>
              <a:rPr lang="en-US" dirty="0">
                <a:sym typeface="Wingdings" panose="05000000000000000000" pitchFamily="2" charset="2"/>
              </a:rPr>
              <a:t>: some QE reduction only below 160 nm (oxidation due to heating in air?)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  Heating in dry atmosphere to be tried in the future</a:t>
            </a:r>
            <a:endParaRPr lang="en-US" b="1" dirty="0"/>
          </a:p>
        </p:txBody>
      </p:sp>
      <p:cxnSp>
        <p:nvCxnSpPr>
          <p:cNvPr id="8" name="Straight Arrow Connector 7"/>
          <p:cNvCxnSpPr>
            <a:cxnSpLocks/>
          </p:cNvCxnSpPr>
          <p:nvPr/>
        </p:nvCxnSpPr>
        <p:spPr>
          <a:xfrm flipV="1">
            <a:off x="5775911" y="904999"/>
            <a:ext cx="2250489" cy="142561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3800" y="2614167"/>
            <a:ext cx="3642622" cy="510033"/>
          </a:xfrm>
          <a:prstGeom prst="rect">
            <a:avLst/>
          </a:prstGeom>
          <a:ln>
            <a:solidFill>
              <a:srgbClr val="0000FF"/>
            </a:solidFill>
          </a:ln>
        </p:spPr>
      </p:pic>
      <p:grpSp>
        <p:nvGrpSpPr>
          <p:cNvPr id="24" name="Group 23"/>
          <p:cNvGrpSpPr/>
          <p:nvPr/>
        </p:nvGrpSpPr>
        <p:grpSpPr>
          <a:xfrm>
            <a:off x="5562600" y="3219347"/>
            <a:ext cx="4209554" cy="2504933"/>
            <a:chOff x="6909289" y="3221874"/>
            <a:chExt cx="4209554" cy="2504933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86600" y="3494807"/>
              <a:ext cx="3955680" cy="2232000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0281370" y="3294111"/>
              <a:ext cx="837473" cy="5232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00FF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C00000"/>
                  </a:solidFill>
                </a:rPr>
                <a:t>x</a:t>
              </a:r>
              <a:r>
                <a:rPr lang="en-US" sz="1400" b="1" dirty="0">
                  <a:solidFill>
                    <a:srgbClr val="0000FF"/>
                  </a:solidFill>
                </a:rPr>
                <a:t> Before </a:t>
              </a:r>
            </a:p>
            <a:p>
              <a:r>
                <a:rPr lang="en-US" sz="1400" b="1" dirty="0">
                  <a:solidFill>
                    <a:srgbClr val="0000FF"/>
                  </a:solidFill>
                </a:rPr>
                <a:t>coating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54794" y="4530363"/>
              <a:ext cx="2825261" cy="5232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00FF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00FF"/>
                  </a:solidFill>
                </a:rPr>
                <a:t>  After coating + oven, immediately </a:t>
              </a:r>
            </a:p>
            <a:p>
              <a:r>
                <a:rPr lang="en-US" sz="1400" b="1" dirty="0">
                  <a:solidFill>
                    <a:srgbClr val="0000FF"/>
                  </a:solidFill>
                </a:rPr>
                <a:t>after oven treatment 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909289" y="3221874"/>
              <a:ext cx="2558136" cy="5232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00FF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00FF"/>
                  </a:solidFill>
                </a:rPr>
                <a:t>   After coating + oven, 1 month </a:t>
              </a:r>
            </a:p>
            <a:p>
              <a:r>
                <a:rPr lang="en-US" sz="1400" b="1" dirty="0">
                  <a:solidFill>
                    <a:srgbClr val="0000FF"/>
                  </a:solidFill>
                </a:rPr>
                <a:t>after oven treatment </a:t>
              </a: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H="1">
              <a:off x="10515601" y="3817331"/>
              <a:ext cx="421000" cy="245435"/>
            </a:xfrm>
            <a:prstGeom prst="straightConnector1">
              <a:avLst/>
            </a:prstGeom>
            <a:ln>
              <a:solidFill>
                <a:srgbClr val="00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Isosceles Triangle 17"/>
            <p:cNvSpPr/>
            <p:nvPr/>
          </p:nvSpPr>
          <p:spPr>
            <a:xfrm>
              <a:off x="8085908" y="4538322"/>
              <a:ext cx="111260" cy="144969"/>
            </a:xfrm>
            <a:prstGeom prst="triangle">
              <a:avLst/>
            </a:prstGeom>
            <a:solidFill>
              <a:srgbClr val="007E3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 flipH="1" flipV="1">
              <a:off x="9525000" y="4255850"/>
              <a:ext cx="411440" cy="264678"/>
            </a:xfrm>
            <a:prstGeom prst="straightConnector1">
              <a:avLst/>
            </a:prstGeom>
            <a:ln>
              <a:solidFill>
                <a:srgbClr val="00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Diamond 20"/>
            <p:cNvSpPr/>
            <p:nvPr/>
          </p:nvSpPr>
          <p:spPr>
            <a:xfrm>
              <a:off x="6961525" y="3281194"/>
              <a:ext cx="125075" cy="202626"/>
            </a:xfrm>
            <a:prstGeom prst="diamond">
              <a:avLst/>
            </a:prstGeom>
            <a:solidFill>
              <a:srgbClr val="0000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>
              <a:off x="8801101" y="3756081"/>
              <a:ext cx="723899" cy="414854"/>
            </a:xfrm>
            <a:prstGeom prst="straightConnector1">
              <a:avLst/>
            </a:prstGeom>
            <a:ln>
              <a:solidFill>
                <a:srgbClr val="00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Straight Arrow Connector 24"/>
          <p:cNvCxnSpPr/>
          <p:nvPr/>
        </p:nvCxnSpPr>
        <p:spPr>
          <a:xfrm flipV="1">
            <a:off x="5214602" y="3940081"/>
            <a:ext cx="255184" cy="29780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/>
          <p:cNvGrpSpPr/>
          <p:nvPr/>
        </p:nvGrpSpPr>
        <p:grpSpPr>
          <a:xfrm>
            <a:off x="9677400" y="3701723"/>
            <a:ext cx="2477694" cy="3050931"/>
            <a:chOff x="9628070" y="2821133"/>
            <a:chExt cx="2477694" cy="3050931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28070" y="2821133"/>
              <a:ext cx="2477694" cy="3050931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10194743" y="3124102"/>
              <a:ext cx="1680717" cy="5232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00FF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00FF"/>
                  </a:solidFill>
                </a:rPr>
                <a:t>QE before and after </a:t>
              </a:r>
            </a:p>
            <a:p>
              <a:r>
                <a:rPr lang="en-US" sz="1400" b="1" dirty="0">
                  <a:solidFill>
                    <a:srgbClr val="0000FF"/>
                  </a:solidFill>
                </a:rPr>
                <a:t>oven treatment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0587993" y="4325533"/>
              <a:ext cx="670761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00FF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00FF"/>
                  </a:solidFill>
                </a:rPr>
                <a:t>before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0076043" y="4904482"/>
              <a:ext cx="542200" cy="30777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00FF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0000FF"/>
                  </a:solidFill>
                </a:rPr>
                <a:t>after</a:t>
              </a:r>
            </a:p>
          </p:txBody>
        </p:sp>
      </p:grpSp>
      <p:cxnSp>
        <p:nvCxnSpPr>
          <p:cNvPr id="36" name="Straight Arrow Connector 35"/>
          <p:cNvCxnSpPr>
            <a:cxnSpLocks/>
          </p:cNvCxnSpPr>
          <p:nvPr/>
        </p:nvCxnSpPr>
        <p:spPr>
          <a:xfrm flipV="1">
            <a:off x="5775911" y="5764088"/>
            <a:ext cx="3919680" cy="233126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1196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165600" y="6492890"/>
            <a:ext cx="3860800" cy="365125"/>
          </a:xfrm>
        </p:spPr>
        <p:txBody>
          <a:bodyPr/>
          <a:lstStyle/>
          <a:p>
            <a:r>
              <a:rPr lang="en-US"/>
              <a:t>EIC Detector R&amp;D AC Meeting @ BNL, 01/30/2018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90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39</a:t>
            </a:fld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49069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Particle ID: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New Photocathodes for RICH @ INFN, </a:t>
            </a: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00" y="801470"/>
            <a:ext cx="5826324" cy="34163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QE versus number of spray shots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Understanding the potentiality of the spray approach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Saturation above 50 shots </a:t>
            </a:r>
          </a:p>
          <a:p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r>
              <a:rPr lang="en-US" b="1" dirty="0">
                <a:solidFill>
                  <a:srgbClr val="C00000"/>
                </a:solidFill>
              </a:rPr>
              <a:t>QE in gas atmosphere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First set of measurements </a:t>
            </a:r>
          </a:p>
          <a:p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Prepare mechanical supports for our </a:t>
            </a:r>
            <a:r>
              <a:rPr lang="en-US" b="1"/>
              <a:t>samples in view of </a:t>
            </a:r>
            <a:r>
              <a:rPr lang="en-US" b="1" dirty="0"/>
              <a:t>QE studies with </a:t>
            </a:r>
            <a:r>
              <a:rPr lang="en-US" b="1" dirty="0">
                <a:solidFill>
                  <a:srgbClr val="C00000"/>
                </a:solidFill>
              </a:rPr>
              <a:t>ASSET</a:t>
            </a:r>
            <a:r>
              <a:rPr lang="en-US" b="1" dirty="0"/>
              <a:t> (new CERN-RD51 facility for QE measurements)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3048000" y="2477869"/>
            <a:ext cx="6096000" cy="1234573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0" y="795573"/>
            <a:ext cx="4427855" cy="2313983"/>
          </a:xfrm>
          <a:prstGeom prst="rect">
            <a:avLst/>
          </a:prstGeom>
          <a:solidFill>
            <a:srgbClr val="0000FF"/>
          </a:solidFill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7275215" y="2881799"/>
            <a:ext cx="4296369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0            50          100          150       200         250         300        350        400        450</a:t>
            </a:r>
          </a:p>
          <a:p>
            <a:pPr algn="ctr"/>
            <a:r>
              <a:rPr lang="en-US" sz="1000" dirty="0"/>
              <a:t>Number of shots </a:t>
            </a:r>
          </a:p>
        </p:txBody>
      </p:sp>
      <p:sp>
        <p:nvSpPr>
          <p:cNvPr id="30" name="TextBox 29"/>
          <p:cNvSpPr txBox="1"/>
          <p:nvPr/>
        </p:nvSpPr>
        <p:spPr>
          <a:xfrm rot="16200000">
            <a:off x="6060248" y="1621996"/>
            <a:ext cx="2241319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QE</a:t>
            </a:r>
          </a:p>
          <a:p>
            <a:r>
              <a:rPr lang="en-US" sz="1000" dirty="0"/>
              <a:t>0              0.2                      0.4                0.6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886200" y="944220"/>
            <a:ext cx="3048000" cy="70121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6934200" y="725269"/>
            <a:ext cx="4580255" cy="2533766"/>
          </a:xfrm>
          <a:prstGeom prst="rect">
            <a:avLst/>
          </a:prstGeom>
          <a:noFill/>
          <a:ln w="190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7526640" y="2319241"/>
            <a:ext cx="417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735248" y="1254877"/>
            <a:ext cx="417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038711" y="1201437"/>
            <a:ext cx="417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769600" y="1115066"/>
            <a:ext cx="417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0" y="3316270"/>
            <a:ext cx="3011040" cy="2923920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39" name="TextBox 38"/>
          <p:cNvSpPr txBox="1"/>
          <p:nvPr/>
        </p:nvSpPr>
        <p:spPr>
          <a:xfrm>
            <a:off x="10096312" y="2362988"/>
            <a:ext cx="1151854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At 162 nm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86059" y="6135469"/>
            <a:ext cx="2535566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ASSET</a:t>
            </a:r>
          </a:p>
          <a:p>
            <a:r>
              <a:rPr lang="en-US" dirty="0"/>
              <a:t>Courtesy by F. </a:t>
            </a:r>
            <a:r>
              <a:rPr lang="en-US" dirty="0" err="1"/>
              <a:t>Brunbauer</a:t>
            </a:r>
            <a:endParaRPr lang="en-US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5773" y="4031099"/>
            <a:ext cx="4014720" cy="1220160"/>
          </a:xfrm>
          <a:prstGeom prst="rect">
            <a:avLst/>
          </a:prstGeom>
          <a:ln>
            <a:solidFill>
              <a:srgbClr val="0000FF"/>
            </a:solidFill>
          </a:ln>
        </p:spPr>
      </p:pic>
      <p:cxnSp>
        <p:nvCxnSpPr>
          <p:cNvPr id="44" name="Straight Arrow Connector 43"/>
          <p:cNvCxnSpPr/>
          <p:nvPr/>
        </p:nvCxnSpPr>
        <p:spPr>
          <a:xfrm>
            <a:off x="5715000" y="3620869"/>
            <a:ext cx="1665963" cy="410230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06730" y="4415515"/>
            <a:ext cx="2595536" cy="1946652"/>
          </a:xfrm>
          <a:prstGeom prst="rect">
            <a:avLst/>
          </a:prstGeom>
          <a:ln>
            <a:solidFill>
              <a:srgbClr val="0000FF"/>
            </a:solidFill>
          </a:ln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858" y="4306669"/>
            <a:ext cx="2175413" cy="1630764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50" name="TextBox 49"/>
          <p:cNvSpPr txBox="1"/>
          <p:nvPr/>
        </p:nvSpPr>
        <p:spPr>
          <a:xfrm>
            <a:off x="10706101" y="5313318"/>
            <a:ext cx="1151854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At 162 nm</a:t>
            </a:r>
          </a:p>
        </p:txBody>
      </p:sp>
    </p:spTree>
    <p:extLst>
      <p:ext uri="{BB962C8B-B14F-4D97-AF65-F5344CB8AC3E}">
        <p14:creationId xmlns:p14="http://schemas.microsoft.com/office/powerpoint/2010/main" val="1955857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4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2266950"/>
            <a:ext cx="12192000" cy="23241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 on Central Tracker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67338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40</a:t>
            </a:fld>
            <a:endParaRPr lang="en-US"/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8AAB6D1F-9ADE-443C-A2BD-23D24BE219CD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1/30/2020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4676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Particle ID: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Mirrors for RICH @ SBU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5BCBDCE7-782F-49E6-8074-4A686A1DAC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85925" cy="60007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43CA8D4-7E66-4FAA-ABD8-291481292B4F}"/>
              </a:ext>
            </a:extLst>
          </p:cNvPr>
          <p:cNvSpPr/>
          <p:nvPr/>
        </p:nvSpPr>
        <p:spPr>
          <a:xfrm>
            <a:off x="0" y="978598"/>
            <a:ext cx="3846646" cy="2534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  <a:spcBef>
                <a:spcPts val="600"/>
              </a:spcBef>
              <a:spcAft>
                <a:spcPts val="20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Evaporator Readiness</a:t>
            </a:r>
          </a:p>
          <a:p>
            <a:pPr marL="560070" lvl="1" indent="-285750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Installation complete</a:t>
            </a:r>
          </a:p>
          <a:p>
            <a:pPr marL="1017270" lvl="2" indent="-285750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Vacuum equipment</a:t>
            </a:r>
          </a:p>
          <a:p>
            <a:pPr marL="1017270" lvl="2" indent="-285750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E-beam, ion-gun, motor rotating shaft, mirror mockup</a:t>
            </a:r>
          </a:p>
          <a:p>
            <a:pPr marL="560070" lvl="1" indent="-285750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A picture containing kitchen, table, large, engine&#10;&#10;Description automatically generated">
            <a:extLst>
              <a:ext uri="{FF2B5EF4-FFF2-40B4-BE49-F238E27FC236}">
                <a16:creationId xmlns:a16="http://schemas.microsoft.com/office/drawing/2014/main" id="{9221D4FB-945D-4CCC-9EF2-B88654C20A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572" y="3816413"/>
            <a:ext cx="3779522" cy="2834640"/>
          </a:xfrm>
          <a:prstGeom prst="rect">
            <a:avLst/>
          </a:prstGeom>
        </p:spPr>
      </p:pic>
      <p:pic>
        <p:nvPicPr>
          <p:cNvPr id="10" name="Picture 9" descr="A picture containing indoor, table, sitting, computer&#10;&#10;Description automatically generated">
            <a:extLst>
              <a:ext uri="{FF2B5EF4-FFF2-40B4-BE49-F238E27FC236}">
                <a16:creationId xmlns:a16="http://schemas.microsoft.com/office/drawing/2014/main" id="{4B156ABA-27FF-4D6D-92FC-46756F73F2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572" y="746760"/>
            <a:ext cx="3779521" cy="2834640"/>
          </a:xfrm>
          <a:prstGeom prst="rect">
            <a:avLst/>
          </a:prstGeom>
        </p:spPr>
      </p:pic>
      <p:pic>
        <p:nvPicPr>
          <p:cNvPr id="11" name="Picture 10" descr="A close up of a device&#10;&#10;Description automatically generated">
            <a:extLst>
              <a:ext uri="{FF2B5EF4-FFF2-40B4-BE49-F238E27FC236}">
                <a16:creationId xmlns:a16="http://schemas.microsoft.com/office/drawing/2014/main" id="{21BECCCD-C5F7-4ADB-8602-7379B0DEAE0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2057400"/>
            <a:ext cx="4646734" cy="415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2321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41</a:t>
            </a:fld>
            <a:endParaRPr lang="en-US"/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9E8BFA7C-178F-4D4E-9085-2D0E22F72FD9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1/30/2020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46125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Particle ID: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Large Mirrors for RICH @ SBU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5BCBDCE7-782F-49E6-8074-4A686A1DAC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85925" cy="600075"/>
          </a:xfrm>
          <a:prstGeom prst="rect">
            <a:avLst/>
          </a:prstGeom>
        </p:spPr>
      </p:pic>
      <p:pic>
        <p:nvPicPr>
          <p:cNvPr id="8" name="Picture 7" descr="A picture containing indoor, kitchen, black, sitting&#10;&#10;Description automatically generated">
            <a:extLst>
              <a:ext uri="{FF2B5EF4-FFF2-40B4-BE49-F238E27FC236}">
                <a16:creationId xmlns:a16="http://schemas.microsoft.com/office/drawing/2014/main" id="{40631F9F-052C-4307-9560-C121C64D53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3629" y="3575542"/>
            <a:ext cx="2462571" cy="3282458"/>
          </a:xfrm>
          <a:prstGeom prst="rect">
            <a:avLst/>
          </a:prstGeom>
        </p:spPr>
      </p:pic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A8965525-07A9-4B2B-9F6D-8EF3898DC0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769" y="2169874"/>
            <a:ext cx="5416831" cy="377372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959CD822-B21E-4236-887E-2BB6C0588A1C}"/>
              </a:ext>
            </a:extLst>
          </p:cNvPr>
          <p:cNvSpPr/>
          <p:nvPr/>
        </p:nvSpPr>
        <p:spPr>
          <a:xfrm>
            <a:off x="0" y="1295400"/>
            <a:ext cx="3962400" cy="3006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spcBef>
                <a:spcPts val="600"/>
              </a:spcBef>
              <a:spcAft>
                <a:spcPts val="20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Evaporator Readiness</a:t>
            </a:r>
          </a:p>
          <a:p>
            <a:pPr marL="560070" lvl="1" indent="-285750" algn="just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Installation complete</a:t>
            </a:r>
          </a:p>
          <a:p>
            <a:pPr marL="1017270" lvl="2" indent="-285750" algn="just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Vacuum equipment</a:t>
            </a:r>
          </a:p>
          <a:p>
            <a:pPr marL="1017270" lvl="2" indent="-285750" algn="just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E-beam, ion-gun, motor rotating shaft, mirror mockup</a:t>
            </a:r>
          </a:p>
          <a:p>
            <a:pPr marL="1017270" lvl="2" indent="-285750" algn="just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Next step: commissioning</a:t>
            </a:r>
          </a:p>
          <a:p>
            <a:pPr marL="560070" lvl="1" indent="-285750" algn="just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4" descr="Image result for ion assisted e-beam evaporation">
            <a:extLst>
              <a:ext uri="{FF2B5EF4-FFF2-40B4-BE49-F238E27FC236}">
                <a16:creationId xmlns:a16="http://schemas.microsoft.com/office/drawing/2014/main" id="{76F1E5F8-8027-4414-B543-229C7BFE6E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0094" y="-142665"/>
            <a:ext cx="2784129" cy="383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585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478A57D-F8B0-4E1B-81F5-EC8F2D6C1468}"/>
              </a:ext>
            </a:extLst>
          </p:cNvPr>
          <p:cNvSpPr/>
          <p:nvPr/>
        </p:nvSpPr>
        <p:spPr>
          <a:xfrm>
            <a:off x="6705600" y="4692792"/>
            <a:ext cx="5476282" cy="2165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spcBef>
                <a:spcPts val="600"/>
              </a:spcBef>
              <a:spcAft>
                <a:spcPts val="20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Lets get A.I. involved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Deploy Neural Networks</a:t>
            </a:r>
          </a:p>
          <a:p>
            <a:pPr marL="560070" lvl="1" indent="-285750" algn="just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Vast number of possible configurations</a:t>
            </a:r>
          </a:p>
          <a:p>
            <a:pPr marL="1017270" lvl="2" indent="-285750" algn="just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Impossible to simulate via trial and error</a:t>
            </a:r>
          </a:p>
          <a:p>
            <a:pPr marL="1017270" lvl="2" indent="-285750" algn="just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Need to narrow the configuration space</a:t>
            </a:r>
          </a:p>
          <a:p>
            <a:pPr marL="560070" lvl="1" indent="-285750" algn="just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42</a:t>
            </a:fld>
            <a:endParaRPr lang="en-US"/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36C81177-C063-4739-AC89-C687534720B6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1/30/2020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86675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Particle ID: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Investigation of Meta Materials @ SBU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89C3786F-CA8B-4FCA-AC08-C1D5A83E6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85925" cy="6000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89597AB-98CF-44C8-A860-C0E4642DB4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5804" y="685800"/>
            <a:ext cx="5369996" cy="3871161"/>
          </a:xfrm>
          <a:prstGeom prst="rect">
            <a:avLst/>
          </a:prstGeom>
        </p:spPr>
      </p:pic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5076E398-B07F-4D1B-9624-A7971AF0BE9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2581"/>
            <a:ext cx="6602540" cy="4852837"/>
          </a:xfrm>
          <a:prstGeom prst="rect">
            <a:avLst/>
          </a:prstGeom>
        </p:spPr>
      </p:pic>
      <p:pic>
        <p:nvPicPr>
          <p:cNvPr id="13" name="Picture 12" descr="A red table&#10;&#10;Description automatically generated">
            <a:extLst>
              <a:ext uri="{FF2B5EF4-FFF2-40B4-BE49-F238E27FC236}">
                <a16:creationId xmlns:a16="http://schemas.microsoft.com/office/drawing/2014/main" id="{6AB17ADC-A724-47CC-B607-8FB891CE56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756" y="700838"/>
            <a:ext cx="4145598" cy="3871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68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43</a:t>
            </a:fld>
            <a:endParaRPr lang="en-US"/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8B210864-8FD5-4E3B-99F3-62B19D0F9187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1/30/2020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1285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Particle ID: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Investigation of Meta Materials @ SBU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89C3786F-CA8B-4FCA-AC08-C1D5A83E6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85925" cy="60007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159DEC2-BF22-4022-8ED9-AA50304EE46B}"/>
              </a:ext>
            </a:extLst>
          </p:cNvPr>
          <p:cNvSpPr/>
          <p:nvPr/>
        </p:nvSpPr>
        <p:spPr>
          <a:xfrm>
            <a:off x="7727544" y="846885"/>
            <a:ext cx="3473856" cy="323165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spcBef>
                <a:spcPts val="600"/>
              </a:spcBef>
              <a:spcAft>
                <a:spcPts val="20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Strategy of NN-Deployment</a:t>
            </a: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696B9999-C986-452B-B1CC-1B1C037247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6513"/>
            <a:ext cx="6401355" cy="599288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2195C3B-ECB6-4C8E-8D0E-4F253F17CEF7}"/>
              </a:ext>
            </a:extLst>
          </p:cNvPr>
          <p:cNvSpPr/>
          <p:nvPr/>
        </p:nvSpPr>
        <p:spPr>
          <a:xfrm>
            <a:off x="3048000" y="896035"/>
            <a:ext cx="2057400" cy="323165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spcBef>
                <a:spcPts val="600"/>
              </a:spcBef>
              <a:spcAft>
                <a:spcPts val="200"/>
              </a:spcAft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Challenges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DA7BBCB-8C47-46C4-A6AB-7006E630DE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0965" y="3810000"/>
            <a:ext cx="5505450" cy="241935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9D604F0-47DF-4456-87E4-08DAB48A1AC7}"/>
              </a:ext>
            </a:extLst>
          </p:cNvPr>
          <p:cNvSpPr/>
          <p:nvPr/>
        </p:nvSpPr>
        <p:spPr>
          <a:xfrm>
            <a:off x="6705600" y="1304085"/>
            <a:ext cx="5476282" cy="2201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60070" lvl="1" indent="-285750" algn="just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Create a series of simulations based on different materials/sizes/configurations</a:t>
            </a:r>
          </a:p>
          <a:p>
            <a:pPr marL="560070" lvl="1" indent="-285750" algn="just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T-Matrix formalism to generalize desired spectrum</a:t>
            </a:r>
          </a:p>
          <a:p>
            <a:pPr marL="560070" lvl="1" indent="-285750" algn="just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Produce a NN and train/validate</a:t>
            </a:r>
          </a:p>
          <a:p>
            <a:pPr marL="560070" lvl="1" indent="-285750" algn="just">
              <a:lnSpc>
                <a:spcPct val="150000"/>
              </a:lnSpc>
              <a:spcBef>
                <a:spcPts val="6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Create an inverse design problem</a:t>
            </a:r>
          </a:p>
        </p:txBody>
      </p:sp>
    </p:spTree>
    <p:extLst>
      <p:ext uri="{BB962C8B-B14F-4D97-AF65-F5344CB8AC3E}">
        <p14:creationId xmlns:p14="http://schemas.microsoft.com/office/powerpoint/2010/main" val="331864988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44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2171700"/>
            <a:ext cx="12192000" cy="2514601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eRD6 Publications</a:t>
            </a:r>
          </a:p>
        </p:txBody>
      </p:sp>
    </p:spTree>
    <p:extLst>
      <p:ext uri="{BB962C8B-B14F-4D97-AF65-F5344CB8AC3E}">
        <p14:creationId xmlns:p14="http://schemas.microsoft.com/office/powerpoint/2010/main" val="328223617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45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55623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eRD6 Publications</a:t>
            </a:r>
            <a:endParaRPr lang="en-US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C6E359-E79B-42A5-BD2D-0D1C26DA1A54}"/>
              </a:ext>
            </a:extLst>
          </p:cNvPr>
          <p:cNvSpPr txBox="1"/>
          <p:nvPr/>
        </p:nvSpPr>
        <p:spPr>
          <a:xfrm>
            <a:off x="0" y="592865"/>
            <a:ext cx="11617693" cy="5321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BNL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 B. Azmoun et al. “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Design Studies for a TPC Readout Plane Using Zigzag Patterns with Multistage GEM Detectors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". In: IEEE Transactions on Nuclear Science  (July 2018), pp. 1.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issn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0018-9499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10.1109/TNS.2018.2846403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B. Azmoun et al. “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Study of a Mini-Drift GEM Tracking Detector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". In: IEEE Transactions on Nuclear Science  63.3 (June 2016), pp. 1768.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issn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: 0018-9499.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10.1109/TNS.2016.2550503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Craig Woody et al. 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“Prototype Combination TPC Cherenkov Detector with GEM Readout for Tracking and Particle </a:t>
            </a:r>
            <a:r>
              <a:rPr lang="en-US" sz="1200" i="1" dirty="0" err="1">
                <a:latin typeface="Arial" panose="020B0604020202020204" pitchFamily="34" charset="0"/>
                <a:cs typeface="Arial" panose="020B0604020202020204" pitchFamily="34" charset="0"/>
              </a:rPr>
              <a:t>Identication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 and its Potential Use at an Electron Ion Collider".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In: 2015. 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arXiv:1512.05309 [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physics.ins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-det] . </a:t>
            </a:r>
          </a:p>
          <a:p>
            <a:pPr lvl="1">
              <a:lnSpc>
                <a:spcPct val="150000"/>
              </a:lnSpc>
            </a:pP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url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https://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inspirehep.net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/record/1409973/files/arXiv:1512.05309.pdf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 startAt="4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 B. Azmoun et al.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“Initial studies of a short drift GEM tracking detector".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In: 2014 IEEE Nuclear Science Symposium and Medical Imaging Conference (NSS/MIC) . Nov. 2014, pp. 1.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10.1109/NSSMIC.2014.7431059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 startAt="4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M. L.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Purschke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et al.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“Test beam study of a short drift GEM tracking detector"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In: 2013 IEEE Nuclear Science Symposium and Medical Imaging Conference (2013 NSS/MIC) . Oct. 2013, pp. 1.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10.1109/NSSMIC.2013.6829463 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INFN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 J.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Agarwala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et al. “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The MPGD-based photon detectors for the upgrade of COMPASS RICH-1 and beyond"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In: Nuclear Instruments and Methods in Physics Research Section A: Accelerators, Spectrometers, Detectors and Associated Equipment  (2018).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issn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0168-9002.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https://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doi.org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/10.1016/j.nima.2018.10.092 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url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http://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www.sciencedirect.com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/science/article/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pii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/S0168900218314062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J.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Agarwala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et al.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“Study of </a:t>
            </a:r>
            <a:r>
              <a:rPr lang="en-US" sz="1200" i="1" dirty="0" err="1">
                <a:latin typeface="Arial" panose="020B0604020202020204" pitchFamily="34" charset="0"/>
                <a:cs typeface="Arial" panose="020B0604020202020204" pitchFamily="34" charset="0"/>
              </a:rPr>
              <a:t>MicroPattern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 Gaseous detectors with novel </a:t>
            </a:r>
            <a:r>
              <a:rPr lang="en-US" sz="1200" i="1" dirty="0" err="1">
                <a:latin typeface="Arial" panose="020B0604020202020204" pitchFamily="34" charset="0"/>
                <a:cs typeface="Arial" panose="020B0604020202020204" pitchFamily="34" charset="0"/>
              </a:rPr>
              <a:t>nanodiamond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 based photocathodes for single photon detection in EIC RICH"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In: Nuclear Instruments and Methods in Physics Research Section A: Accelerators, Spectrometers, Detectors and Associated Equipment  (2019).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issn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0168-9002.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https://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doi.org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/10.1016/j.nima.2019.03.022 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url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http://www.sciencedirect.com/science/article/pii/S0168900219303213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283108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46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55623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eRD6 Publications</a:t>
            </a:r>
            <a:endParaRPr lang="en-US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2ECC8A-E57B-4064-AF32-18A18FA930D8}"/>
              </a:ext>
            </a:extLst>
          </p:cNvPr>
          <p:cNvSpPr txBox="1"/>
          <p:nvPr/>
        </p:nvSpPr>
        <p:spPr>
          <a:xfrm>
            <a:off x="0" y="643061"/>
            <a:ext cx="11607136" cy="476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FIT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Marcus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Hohlmann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et al.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“Low-mass GEM detector with radial zigzag readout strips for forward tracking at the EIC"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In: 2017 IEEE Nuclear Science Symposium and Medical Imaging Conference (NSS/MIC 2017) Atlanta, Georgia, USA, October 21-28, 2017. 2017. </a:t>
            </a:r>
          </a:p>
          <a:p>
            <a:pPr lvl="1">
              <a:lnSpc>
                <a:spcPct val="150000"/>
              </a:lnSpc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       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arXiv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1711.05333 [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physics.ins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-det].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url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http://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inspirehep.net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/record/1636290/files/arXiv:1711.05333.pdf.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 startAt="2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Aiwu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Zhang et al.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“A GEM readout with radial zigzag strips and linear charge-sharing response"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In:Nucl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Instrum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Meth. A887 (2018), pp. 184.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arXiv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1708.07931 [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physics.ins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-det].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 startAt="2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Aiwu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Zhang and Marcus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Hohlmann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“Accuracy of the geometric-mean method for determining spatial resolutions of tracking detectors in the presence of multiple Coulomb scattering"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In: JINST 11.06 (2016), P06012.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10.1088/1748-0221/11/06/P06012. </a:t>
            </a:r>
          </a:p>
          <a:p>
            <a:pPr lvl="1">
              <a:lnSpc>
                <a:spcPct val="150000"/>
              </a:lnSpc>
            </a:pP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arXiv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1604.06130 [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physics.data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-an].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 startAt="4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Aiwu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Zhang et al.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“R&amp;D on GEM detectors for forward tracking at a future Electron-Ion Collider"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In: Proceedings, 2015 IEEE Nuclear Science Symposium and Medical Imaging Conference (NSS/MIC 2015): San Diego, California, United States. 2016, p. 7581965. </a:t>
            </a:r>
          </a:p>
          <a:p>
            <a:pPr lvl="1">
              <a:lnSpc>
                <a:spcPct val="150000"/>
              </a:lnSpc>
            </a:pP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10.1109/NSSMIC.2015.7581965.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arXiv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1511.07913 [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physics.ins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-det].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url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http://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inspirehep.net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/record/1406551/files/arXiv:1511.07913.pdf.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 startAt="5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Aiwu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Zhang et al.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“Performance of a Large-area GEM Detector Read Out with Wide Radial Zigzag Strips"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In: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Nucl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Instrum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Meth. A811 (2016), pp. 30.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10.1016/j.nima.2015.11.157. arXiv:1508.07046 [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physics.ins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-det].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SBU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M.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Blatnik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al. </a:t>
            </a:r>
            <a:r>
              <a:rPr lang="en-US" sz="12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“Performance of a Quintuple-GEM Based RICH Detector Prototype"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In: IEEE Trans.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Nucl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Sci.  62.6 (2015), pp. 3256. </a:t>
            </a:r>
          </a:p>
          <a:p>
            <a:pPr lvl="1">
              <a:lnSpc>
                <a:spcPct val="150000"/>
              </a:lnSpc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:10.1109/TNS.2015.2487999 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arXiv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1501.03530[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physics.ins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-det]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200" dirty="0">
              <a:solidFill>
                <a:srgbClr val="2020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82260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47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55623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eRD6 Publications</a:t>
            </a:r>
            <a:endParaRPr lang="en-US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2ECC8A-E57B-4064-AF32-18A18FA930D8}"/>
              </a:ext>
            </a:extLst>
          </p:cNvPr>
          <p:cNvSpPr txBox="1"/>
          <p:nvPr/>
        </p:nvSpPr>
        <p:spPr>
          <a:xfrm>
            <a:off x="0" y="390143"/>
            <a:ext cx="12192000" cy="5705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</a:t>
            </a:r>
            <a:endParaRPr lang="en-US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lnSpc>
                <a:spcPts val="2000"/>
              </a:lnSpc>
              <a:buFont typeface="+mj-lt"/>
              <a:buAutoNum type="arabicPeriod"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Posik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B.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Surrow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“Construction of a Triple-GEM Detector Using Commercially Manufactured Large GEM Foils"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lvl="1">
              <a:lnSpc>
                <a:spcPts val="2000"/>
              </a:lnSpc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In: 2018.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arXiv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1806.01892 [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physics.ins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-det]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00100" lvl="1" indent="-342900">
              <a:lnSpc>
                <a:spcPts val="2000"/>
              </a:lnSpc>
              <a:buFont typeface="+mj-lt"/>
              <a:buAutoNum type="arabicPeriod" startAt="2"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Posik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B.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Surrow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“Construction of Triple-GEM Detectors Using Commercially Manufactured Large GEM Foils"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lvl="1">
              <a:lnSpc>
                <a:spcPts val="2000"/>
              </a:lnSpc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In: Proceedings, 2016 IEEE Nuclear Science Symposium and Medical Imaging Conference: NSS/MIC 2016: Strasbourg, France. 2016, p. 8069743.   </a:t>
            </a:r>
          </a:p>
          <a:p>
            <a:pPr lvl="1">
              <a:lnSpc>
                <a:spcPts val="2000"/>
              </a:lnSpc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10 . 1109 / NSSMIC . 2016 .8069743.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arXiv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1612.03776 [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physics.ins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-det]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00100" lvl="1" indent="-342900">
              <a:lnSpc>
                <a:spcPts val="2000"/>
              </a:lnSpc>
              <a:buFont typeface="+mj-lt"/>
              <a:buAutoNum type="arabicPeriod" startAt="3"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Posik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B.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Surrow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“Optical and electrical performance of commercially manufactured large GEM foils"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In: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Nucl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Instrum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Meth. A802 (2015), pp. 10.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10.1016/j.nima.2015.08.048. arXiv:1506.03652 [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physics.ins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-det]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00100" lvl="1" indent="-342900">
              <a:lnSpc>
                <a:spcPts val="2000"/>
              </a:lnSpc>
              <a:buFont typeface="+mj-lt"/>
              <a:buAutoNum type="arabicPeriod" startAt="3"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Posik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B.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Surrow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“R&amp;D of commercially manufactured large GEM foils"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In: Proceedings, 2015 IEEE Nuclear Science Symposium and Medical Imaging Conference (NSS/MIC 2015): San Diego, California, United States. 2016, p. 7581802. </a:t>
            </a:r>
          </a:p>
          <a:p>
            <a:pPr lvl="1">
              <a:lnSpc>
                <a:spcPts val="2000"/>
              </a:lnSpc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10.1109/NSSMIC.2015.7581802.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arXiv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511.08693 [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physics.ins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-det].</a:t>
            </a:r>
          </a:p>
          <a:p>
            <a:pPr marL="800100" lvl="1" indent="-342900">
              <a:lnSpc>
                <a:spcPts val="2000"/>
              </a:lnSpc>
              <a:buFont typeface="+mj-lt"/>
              <a:buAutoNum type="arabicPeriod" startAt="5"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Posik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B.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Surrow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“Research and Development of Commercially Manufactured Large GEM Foils"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In: Proceedings, 21st Symposium on Room-Temperature Semiconductor X-ray and Gamma-ray Detectors (RTSD 2014): Seattle, WA, USA, November 8-15, 2014. 2016, p. 7431060.</a:t>
            </a:r>
          </a:p>
          <a:p>
            <a:pPr lvl="1">
              <a:lnSpc>
                <a:spcPts val="2000"/>
              </a:lnSpc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10.1109/NSSMIC.2014.7431060.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arXiv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1411.7243 [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physics.ins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-det]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physics.ins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-det]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lvl="0" indent="-2857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UVa</a:t>
            </a:r>
          </a:p>
          <a:p>
            <a:pPr marL="800100" lvl="1" indent="-342900">
              <a:lnSpc>
                <a:spcPts val="2000"/>
              </a:lnSpc>
              <a:buFont typeface="+mj-lt"/>
              <a:buAutoNum type="arabicPeriod"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Kondo Gnanvo et al. “</a:t>
            </a:r>
            <a:r>
              <a:rPr lang="en-US" sz="12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 Size GEM for Super Bigbite Spectrometer (SBS) Polarimeter for Hall A 12 GeV program at JLab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". </a:t>
            </a:r>
          </a:p>
          <a:p>
            <a:pPr lvl="1">
              <a:lnSpc>
                <a:spcPts val="2000"/>
              </a:lnSpc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In: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Nucl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Instrum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Meth.  A782 (2015), pp. 77.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10.1016/j.nima.2015.02.017 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arXiv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1409.5393 [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physics.ins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-det]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</a:t>
            </a:r>
          </a:p>
          <a:p>
            <a:pPr marL="800100" lvl="1" indent="-342900">
              <a:lnSpc>
                <a:spcPts val="2000"/>
              </a:lnSpc>
              <a:buFont typeface="+mj-lt"/>
              <a:buAutoNum type="arabicPeriod" startAt="2"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Kondo Gnanvo et al. </a:t>
            </a:r>
            <a:r>
              <a:rPr lang="en-US" sz="12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“Performance in test beam of a large-area and light-weight GEM detector with 2D stereo-angle (UV) strip readout"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lvl="1">
              <a:lnSpc>
                <a:spcPts val="2000"/>
              </a:lnSpc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In: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Nucl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Instrum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Meth.  A808 (2016), pp. 83.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 10.1016/j.nima.2015.11.071 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arXiv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1509.03875 [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physics.ins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-det] 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200" dirty="0">
              <a:solidFill>
                <a:srgbClr val="2020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ts val="2000"/>
              </a:lnSpc>
              <a:buFont typeface="Wingdings" panose="05000000000000000000" pitchFamily="2" charset="2"/>
              <a:buChar char="v"/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Yale</a:t>
            </a:r>
          </a:p>
          <a:p>
            <a:pPr marL="800100" lvl="1" indent="-342900">
              <a:lnSpc>
                <a:spcPts val="2000"/>
              </a:lnSpc>
              <a:buFont typeface="+mj-lt"/>
              <a:buAutoNum type="arabicPeriod"/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S.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Aiola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al. </a:t>
            </a:r>
            <a:r>
              <a:rPr lang="en-US" sz="12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“Combination of two Gas Electron Multipliers and a Micromegas as gain elements for a time projection chamber"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lvl="1">
              <a:lnSpc>
                <a:spcPts val="2000"/>
              </a:lnSpc>
            </a:pP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In :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Nucl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Instrum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Meth. A834 (2016), pp. 149.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10.1016/j.nima.2016.08.007. 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arXiv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1603.08473 [</a:t>
            </a:r>
            <a:r>
              <a:rPr lang="en-US" sz="1200" dirty="0" err="1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physics.ins</a:t>
            </a:r>
            <a:r>
              <a:rPr lang="en-US" sz="1200" dirty="0">
                <a:solidFill>
                  <a:srgbClr val="2020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-det]</a:t>
            </a:r>
            <a:r>
              <a:rPr lang="en-US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080929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/>
              <a:t>EIC Detector R&amp;D AC Meeting @ BNL, 01/30/2020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48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21FF88E-592E-44E3-9617-A583466417A2}"/>
              </a:ext>
            </a:extLst>
          </p:cNvPr>
          <p:cNvGrpSpPr/>
          <p:nvPr/>
        </p:nvGrpSpPr>
        <p:grpSpPr>
          <a:xfrm>
            <a:off x="631089" y="1570743"/>
            <a:ext cx="10929822" cy="4068057"/>
            <a:chOff x="631089" y="2496829"/>
            <a:chExt cx="10929822" cy="406805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D795367-37E1-4A37-B894-A628D499E170}"/>
                </a:ext>
              </a:extLst>
            </p:cNvPr>
            <p:cNvGrpSpPr/>
            <p:nvPr/>
          </p:nvGrpSpPr>
          <p:grpSpPr>
            <a:xfrm>
              <a:off x="1254540" y="2496829"/>
              <a:ext cx="9682920" cy="2848857"/>
              <a:chOff x="1066801" y="2082844"/>
              <a:chExt cx="9682920" cy="2848857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D8009EBD-B728-4CC2-B0BF-703755D9D0BB}"/>
                  </a:ext>
                </a:extLst>
              </p:cNvPr>
              <p:cNvSpPr/>
              <p:nvPr/>
            </p:nvSpPr>
            <p:spPr>
              <a:xfrm>
                <a:off x="5656444" y="2950581"/>
                <a:ext cx="503634" cy="12886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66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AA49925-7A7F-43B6-93BE-6E566C504E7E}"/>
                  </a:ext>
                </a:extLst>
              </p:cNvPr>
              <p:cNvSpPr txBox="1"/>
              <p:nvPr/>
            </p:nvSpPr>
            <p:spPr>
              <a:xfrm>
                <a:off x="1445041" y="2168412"/>
                <a:ext cx="8926441" cy="26777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7000"/>
                  </a:lnSpc>
                </a:pPr>
                <a:r>
                  <a:rPr lang="en-US" sz="4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We would like to thank the EIC R&amp;D Program for all their support in making this a successful program!</a:t>
                </a:r>
              </a:p>
            </p:txBody>
          </p:sp>
          <p:sp>
            <p:nvSpPr>
              <p:cNvPr id="8" name="Rounded Rectangle 2">
                <a:extLst>
                  <a:ext uri="{FF2B5EF4-FFF2-40B4-BE49-F238E27FC236}">
                    <a16:creationId xmlns:a16="http://schemas.microsoft.com/office/drawing/2014/main" id="{741D8EBB-B250-4602-8CB9-D33A672CFA6D}"/>
                  </a:ext>
                </a:extLst>
              </p:cNvPr>
              <p:cNvSpPr/>
              <p:nvPr/>
            </p:nvSpPr>
            <p:spPr>
              <a:xfrm>
                <a:off x="1066801" y="2082844"/>
                <a:ext cx="9682920" cy="2848857"/>
              </a:xfrm>
              <a:prstGeom prst="roundRect">
                <a:avLst/>
              </a:prstGeom>
              <a:noFill/>
              <a:ln w="38100">
                <a:solidFill>
                  <a:srgbClr val="C000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C53A369-8896-4DF9-80AD-03FE620953F6}"/>
                </a:ext>
              </a:extLst>
            </p:cNvPr>
            <p:cNvGrpSpPr/>
            <p:nvPr/>
          </p:nvGrpSpPr>
          <p:grpSpPr>
            <a:xfrm>
              <a:off x="631089" y="5915249"/>
              <a:ext cx="10929822" cy="649637"/>
              <a:chOff x="762468" y="5686649"/>
              <a:chExt cx="10929822" cy="649637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23DBC89-C897-4DB7-A763-5A9AB1C1EEFC}"/>
                  </a:ext>
                </a:extLst>
              </p:cNvPr>
              <p:cNvSpPr txBox="1"/>
              <p:nvPr/>
            </p:nvSpPr>
            <p:spPr>
              <a:xfrm>
                <a:off x="762468" y="5686649"/>
                <a:ext cx="317266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Number of institutions/labs</a:t>
                </a:r>
              </a:p>
              <a:p>
                <a:pPr algn="ctr"/>
                <a:r>
                  <a:rPr lang="en-US" b="1" dirty="0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0A21D0-2FC5-479B-910A-298653F6F1D8}"/>
                  </a:ext>
                </a:extLst>
              </p:cNvPr>
              <p:cNvSpPr txBox="1"/>
              <p:nvPr/>
            </p:nvSpPr>
            <p:spPr>
              <a:xfrm>
                <a:off x="8865875" y="5686649"/>
                <a:ext cx="282641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Number of publications </a:t>
                </a:r>
              </a:p>
              <a:p>
                <a:pPr algn="ctr"/>
                <a:r>
                  <a:rPr lang="en-US" b="1" dirty="0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21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D8C3E3E-CF33-48ED-9F95-2B3D5528F6C5}"/>
                  </a:ext>
                </a:extLst>
              </p:cNvPr>
              <p:cNvSpPr txBox="1"/>
              <p:nvPr/>
            </p:nvSpPr>
            <p:spPr>
              <a:xfrm>
                <a:off x="5320720" y="5689955"/>
                <a:ext cx="215956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Number of People</a:t>
                </a:r>
              </a:p>
              <a:p>
                <a:pPr algn="ctr"/>
                <a:r>
                  <a:rPr lang="en-US" b="1" dirty="0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</a:p>
            </p:txBody>
          </p:sp>
        </p:grpSp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id="{3E76D3EE-CD0C-4C3D-B30D-360DAEF54BF4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97874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sz="3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66427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49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2171700"/>
            <a:ext cx="12192000" cy="2514601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4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3985256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01/30/2020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5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62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TPC R&amp;Ds Overview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4FE529-CE82-4C30-B340-A10E0D808BFB}"/>
              </a:ext>
            </a:extLst>
          </p:cNvPr>
          <p:cNvSpPr/>
          <p:nvPr/>
        </p:nvSpPr>
        <p:spPr>
          <a:xfrm>
            <a:off x="1143000" y="2456727"/>
            <a:ext cx="10515600" cy="21128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18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TPC R&amp;D Studies: 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(BNL, Yale U, SBU)</a:t>
            </a:r>
          </a:p>
          <a:p>
            <a:pPr marL="822960" lvl="2" indent="-27432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MPGD based avalanche structure with zigzag pad readout for a TPC 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(BNL &amp; Yale U)</a:t>
            </a:r>
          </a:p>
          <a:p>
            <a:pPr marL="822960" lvl="2" indent="-27432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Tests of new FE electronics (SAMPA &amp; DREAM) for a TPC readout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(BNL)</a:t>
            </a:r>
            <a:endParaRPr lang="en-US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0" lvl="2" indent="-27432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Investigation of IBF for MPGD based readout structures for a TPC 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(SBU)</a:t>
            </a:r>
            <a:endParaRPr lang="en-US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49454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4648205" y="6492888"/>
            <a:ext cx="3581401" cy="365125"/>
          </a:xfrm>
        </p:spPr>
        <p:txBody>
          <a:bodyPr/>
          <a:lstStyle/>
          <a:p>
            <a:r>
              <a:rPr lang="en-US"/>
              <a:t>EIC Detector R&amp;D AC Meeting @ BNL, 1/18/2018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50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533401"/>
          </a:xfrm>
          <a:prstGeom prst="rect">
            <a:avLst/>
          </a:prstGeom>
        </p:spPr>
        <p:txBody>
          <a:bodyPr vert="horz" lIns="91440" tIns="45721" rIns="91440" bIns="45721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Tracking: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 @ TU (Backup)</a:t>
            </a:r>
          </a:p>
        </p:txBody>
      </p:sp>
      <p:grpSp>
        <p:nvGrpSpPr>
          <p:cNvPr id="5" name="Group 50">
            <a:extLst>
              <a:ext uri="{FF2B5EF4-FFF2-40B4-BE49-F238E27FC236}">
                <a16:creationId xmlns:a16="http://schemas.microsoft.com/office/drawing/2014/main" id="{7A242975-E7CB-114F-958A-961709B89571}"/>
              </a:ext>
            </a:extLst>
          </p:cNvPr>
          <p:cNvGrpSpPr/>
          <p:nvPr/>
        </p:nvGrpSpPr>
        <p:grpSpPr>
          <a:xfrm>
            <a:off x="152400" y="0"/>
            <a:ext cx="1600200" cy="648906"/>
            <a:chOff x="0" y="0"/>
            <a:chExt cx="1520690" cy="597767"/>
          </a:xfrm>
        </p:grpSpPr>
        <p:sp>
          <p:nvSpPr>
            <p:cNvPr id="7" name="Shape 48">
              <a:extLst>
                <a:ext uri="{FF2B5EF4-FFF2-40B4-BE49-F238E27FC236}">
                  <a16:creationId xmlns:a16="http://schemas.microsoft.com/office/drawing/2014/main" id="{FE928E25-9E04-D44C-8EC4-C58290AA58E3}"/>
                </a:ext>
              </a:extLst>
            </p:cNvPr>
            <p:cNvSpPr/>
            <p:nvPr/>
          </p:nvSpPr>
          <p:spPr>
            <a:xfrm>
              <a:off x="0" y="0"/>
              <a:ext cx="1520691" cy="59776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FFFFF"/>
                  </a:solidFill>
                  <a:effectLst>
                    <a:outerShdw blurRad="25400" dist="23998" dir="2700000" rotWithShape="0">
                      <a:srgbClr val="000000">
                        <a:alpha val="31034"/>
                      </a:srgbClr>
                    </a:outerShdw>
                  </a:effectLst>
                </a:defRPr>
              </a:pPr>
              <a:endParaRPr sz="1687"/>
            </a:p>
          </p:txBody>
        </p:sp>
        <p:pic>
          <p:nvPicPr>
            <p:cNvPr id="8" name="temple.png">
              <a:extLst>
                <a:ext uri="{FF2B5EF4-FFF2-40B4-BE49-F238E27FC236}">
                  <a16:creationId xmlns:a16="http://schemas.microsoft.com/office/drawing/2014/main" id="{2857C473-BD0D-1E43-ABCC-8478D3DE15D7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43998" y="74533"/>
              <a:ext cx="1232694" cy="4487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F915568C-A44F-874C-AB4E-427D3AF895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750" y="3597288"/>
            <a:ext cx="3997569" cy="2895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18846A-6D17-4147-B740-81126E4314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750" y="567996"/>
            <a:ext cx="3997569" cy="2895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125B9F6-B402-3D43-9973-B000F867B827}"/>
                  </a:ext>
                </a:extLst>
              </p:cNvPr>
              <p:cNvSpPr txBox="1"/>
              <p:nvPr/>
            </p:nvSpPr>
            <p:spPr>
              <a:xfrm>
                <a:off x="161365" y="1305341"/>
                <a:ext cx="7839635" cy="4247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q"/>
                </a:pPr>
                <a:r>
                  <a:rPr lang="en-US" dirty="0"/>
                  <a:t>Comparison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𝑅𝑊𝑒𝑙𝑙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and TPC performance</a:t>
                </a:r>
              </a:p>
              <a:p>
                <a:pPr marL="742950" lvl="1" indent="-285750">
                  <a:buFont typeface="Courier New" panose="02070309020205020404" pitchFamily="49" charset="0"/>
                  <a:buChar char="o"/>
                </a:pPr>
                <a:r>
                  <a:rPr lang="en-US" dirty="0"/>
                  <a:t>Performance of cylindrical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𝑅𝑊𝑒𝑙𝑙</m:t>
                    </m:r>
                  </m:oMath>
                </a14:m>
                <a:r>
                  <a:rPr lang="en-US" dirty="0"/>
                  <a:t> barrel was done using three (longitudinal, transverse) spatial resolution values</a:t>
                </a:r>
              </a:p>
              <a:p>
                <a:pPr marL="1200150" lvl="2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(100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dirty="0"/>
                  <a:t>m, 100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dirty="0"/>
                  <a:t>m), (150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dirty="0"/>
                  <a:t>m, 150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dirty="0"/>
                  <a:t>m), and (200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dirty="0"/>
                  <a:t>m, 200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dirty="0"/>
                  <a:t>m)</a:t>
                </a:r>
              </a:p>
              <a:p>
                <a:pPr marL="742950" lvl="1" indent="-285750">
                  <a:buFont typeface="Courier New" panose="02070309020205020404" pitchFamily="49" charset="0"/>
                  <a:buChar char="o"/>
                </a:pPr>
                <a:r>
                  <a:rPr lang="en-US" dirty="0"/>
                  <a:t>Using the stated detector simulation conditions, 6 GeV electrons were simulated in a 1.5 T magnetic field</a:t>
                </a:r>
              </a:p>
              <a:p>
                <a:pPr marL="742950" lvl="1" indent="-285750">
                  <a:buFont typeface="Courier New" panose="02070309020205020404" pitchFamily="49" charset="0"/>
                  <a:buChar char="o"/>
                </a:pPr>
                <a:r>
                  <a:rPr lang="en-US" dirty="0"/>
                  <a:t>Theta resolution vs. theta</a:t>
                </a:r>
              </a:p>
              <a:p>
                <a:pPr marL="1200150" lvl="2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𝑅𝑊𝑒𝑙𝑙</m:t>
                    </m:r>
                  </m:oMath>
                </a14:m>
                <a:r>
                  <a:rPr lang="en-US" dirty="0"/>
                  <a:t> appears to have a better angular resolution than the TPC, particularly at smaller angle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∼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45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𝑜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. </a:t>
                </a:r>
              </a:p>
              <a:p>
                <a:pPr marL="742950" lvl="1" indent="-285750">
                  <a:buFont typeface="Courier New" panose="02070309020205020404" pitchFamily="49" charset="0"/>
                  <a:buChar char="o"/>
                </a:pPr>
                <a:r>
                  <a:rPr lang="en-US" dirty="0"/>
                  <a:t>Momentum resolution vs. theta </a:t>
                </a:r>
              </a:p>
              <a:p>
                <a:pPr marL="1200150" lvl="2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TPC appears to have a better momentum resolution at small angle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∼45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𝑜</m:t>
                        </m:r>
                      </m:sup>
                    </m:sSup>
                  </m:oMath>
                </a14:m>
                <a:r>
                  <a:rPr lang="en-US" dirty="0"/>
                  <a:t>).</a:t>
                </a:r>
              </a:p>
              <a:p>
                <a:pPr marL="1200150" lvl="2" indent="-285750">
                  <a:buFont typeface="Arial" panose="020B0604020202020204" pitchFamily="34" charset="0"/>
                  <a:buChar char="•"/>
                </a:pPr>
                <a:r>
                  <a:rPr lang="en-US" b="0" dirty="0"/>
                  <a:t>Momentum resolution of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𝑅𝑊𝑒𝑙𝑙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with resolution (100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dirty="0"/>
                  <a:t>m, 100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dirty="0"/>
                  <a:t>m) becomes comparable to the TPC at moderate angles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&gt;55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𝑜</m:t>
                        </m:r>
                      </m:sup>
                    </m:sSup>
                  </m:oMath>
                </a14:m>
                <a:r>
                  <a:rPr lang="en-US" dirty="0"/>
                  <a:t>)</a:t>
                </a:r>
              </a:p>
              <a:p>
                <a:pPr marL="1200150" lvl="2" indent="-285750">
                  <a:buFont typeface="Arial" panose="020B0604020202020204" pitchFamily="34" charset="0"/>
                  <a:buChar char="•"/>
                </a:pPr>
                <a:endParaRPr lang="en-US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125B9F6-B402-3D43-9973-B000F867B8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365" y="1305341"/>
                <a:ext cx="7839635" cy="4247317"/>
              </a:xfrm>
              <a:prstGeom prst="rect">
                <a:avLst/>
              </a:prstGeom>
              <a:blipFill>
                <a:blip r:embed="rId6"/>
                <a:stretch>
                  <a:fillRect l="-485" t="-5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4B17408A-2F08-5F4C-BCB5-CC71243298CE}"/>
              </a:ext>
            </a:extLst>
          </p:cNvPr>
          <p:cNvSpPr txBox="1"/>
          <p:nvPr/>
        </p:nvSpPr>
        <p:spPr>
          <a:xfrm>
            <a:off x="5434078" y="5686903"/>
            <a:ext cx="2009653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/>
              <a:t>Results include the </a:t>
            </a:r>
          </a:p>
          <a:p>
            <a:pPr algn="ctr"/>
            <a:r>
              <a:rPr lang="en-US" dirty="0"/>
              <a:t>vertex detector</a:t>
            </a:r>
          </a:p>
        </p:txBody>
      </p:sp>
    </p:spTree>
    <p:extLst>
      <p:ext uri="{BB962C8B-B14F-4D97-AF65-F5344CB8AC3E}">
        <p14:creationId xmlns:p14="http://schemas.microsoft.com/office/powerpoint/2010/main" val="261468968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1AF837C4-B652-604D-8C93-6DEFEA473A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1"/>
          <a:stretch/>
        </p:blipFill>
        <p:spPr>
          <a:xfrm>
            <a:off x="5299457" y="3635815"/>
            <a:ext cx="3384943" cy="266206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4648205" y="6492888"/>
            <a:ext cx="3581401" cy="365125"/>
          </a:xfrm>
        </p:spPr>
        <p:txBody>
          <a:bodyPr/>
          <a:lstStyle/>
          <a:p>
            <a:r>
              <a:rPr lang="en-US"/>
              <a:t>EIC Detector R&amp;D AC Meeting @ BNL, 1/18/2018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51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533401"/>
          </a:xfrm>
          <a:prstGeom prst="rect">
            <a:avLst/>
          </a:prstGeom>
        </p:spPr>
        <p:txBody>
          <a:bodyPr vert="horz" lIns="91440" tIns="45721" rIns="91440" bIns="45721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Tracking: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Cylindrical µRWELL @ TU</a:t>
            </a:r>
          </a:p>
        </p:txBody>
      </p:sp>
      <p:grpSp>
        <p:nvGrpSpPr>
          <p:cNvPr id="5" name="Group 50">
            <a:extLst>
              <a:ext uri="{FF2B5EF4-FFF2-40B4-BE49-F238E27FC236}">
                <a16:creationId xmlns:a16="http://schemas.microsoft.com/office/drawing/2014/main" id="{7A242975-E7CB-114F-958A-961709B89571}"/>
              </a:ext>
            </a:extLst>
          </p:cNvPr>
          <p:cNvGrpSpPr/>
          <p:nvPr/>
        </p:nvGrpSpPr>
        <p:grpSpPr>
          <a:xfrm>
            <a:off x="152400" y="0"/>
            <a:ext cx="1600200" cy="648906"/>
            <a:chOff x="0" y="0"/>
            <a:chExt cx="1520690" cy="597767"/>
          </a:xfrm>
        </p:grpSpPr>
        <p:sp>
          <p:nvSpPr>
            <p:cNvPr id="7" name="Shape 48">
              <a:extLst>
                <a:ext uri="{FF2B5EF4-FFF2-40B4-BE49-F238E27FC236}">
                  <a16:creationId xmlns:a16="http://schemas.microsoft.com/office/drawing/2014/main" id="{FE928E25-9E04-D44C-8EC4-C58290AA58E3}"/>
                </a:ext>
              </a:extLst>
            </p:cNvPr>
            <p:cNvSpPr/>
            <p:nvPr/>
          </p:nvSpPr>
          <p:spPr>
            <a:xfrm>
              <a:off x="0" y="0"/>
              <a:ext cx="1520691" cy="59776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FFFFF"/>
                  </a:solidFill>
                  <a:effectLst>
                    <a:outerShdw blurRad="25400" dist="23998" dir="2700000" rotWithShape="0">
                      <a:srgbClr val="000000">
                        <a:alpha val="31034"/>
                      </a:srgbClr>
                    </a:outerShdw>
                  </a:effectLst>
                </a:defRPr>
              </a:pPr>
              <a:endParaRPr sz="1687"/>
            </a:p>
          </p:txBody>
        </p:sp>
        <p:pic>
          <p:nvPicPr>
            <p:cNvPr id="8" name="temple.png">
              <a:extLst>
                <a:ext uri="{FF2B5EF4-FFF2-40B4-BE49-F238E27FC236}">
                  <a16:creationId xmlns:a16="http://schemas.microsoft.com/office/drawing/2014/main" id="{2857C473-BD0D-1E43-ABCC-8478D3DE15D7}"/>
                </a:ext>
              </a:extLst>
            </p:cNvPr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143998" y="74533"/>
              <a:ext cx="1232694" cy="4487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703E1557-B6E0-1E47-8623-645E58BDF0C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57" r="3368"/>
          <a:stretch/>
        </p:blipFill>
        <p:spPr>
          <a:xfrm>
            <a:off x="8462597" y="3701884"/>
            <a:ext cx="3629644" cy="26620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735943EE-0C54-774A-8FB9-54346122F851}"/>
                  </a:ext>
                </a:extLst>
              </p:cNvPr>
              <p:cNvSpPr txBox="1"/>
              <p:nvPr/>
            </p:nvSpPr>
            <p:spPr>
              <a:xfrm>
                <a:off x="-40671" y="567996"/>
                <a:ext cx="5561931" cy="6238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q"/>
                </a:pPr>
                <a:r>
                  <a:rPr lang="en-US" dirty="0"/>
                  <a:t>Comparison to TPC performance</a:t>
                </a:r>
              </a:p>
              <a:p>
                <a:pPr marL="742950" lvl="1" indent="-285750">
                  <a:buFont typeface="Courier New" panose="02070309020205020404" pitchFamily="49" charset="0"/>
                  <a:buChar char="o"/>
                </a:pPr>
                <a:r>
                  <a:rPr lang="en-US" dirty="0"/>
                  <a:t>Implemented a TPC into simulation based on </a:t>
                </a:r>
                <a:r>
                  <a:rPr lang="en-US" dirty="0" err="1"/>
                  <a:t>sPHENIX</a:t>
                </a:r>
                <a:r>
                  <a:rPr lang="en-US" dirty="0"/>
                  <a:t> TPC</a:t>
                </a:r>
              </a:p>
              <a:p>
                <a:pPr marL="742950" lvl="1" indent="-285750">
                  <a:buFont typeface="Courier New" panose="02070309020205020404" pitchFamily="49" charset="0"/>
                  <a:buChar char="o"/>
                </a:pPr>
                <a:r>
                  <a:rPr lang="en-US" dirty="0"/>
                  <a:t>TPC parameters</a:t>
                </a:r>
              </a:p>
              <a:p>
                <a:pPr marL="1200150" lvl="2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Radial length: 80 cm</a:t>
                </a:r>
              </a:p>
              <a:p>
                <a:pPr marL="1200150" lvl="2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Dispersion (</a:t>
                </a:r>
                <a:r>
                  <a:rPr lang="en-US" dirty="0">
                    <a:solidFill>
                      <a:srgbClr val="C00000"/>
                    </a:solidFill>
                  </a:rPr>
                  <a:t>longitudinal</a:t>
                </a:r>
                <a:r>
                  <a:rPr lang="en-US" dirty="0"/>
                  <a:t>, </a:t>
                </a:r>
                <a:r>
                  <a:rPr lang="en-US" dirty="0">
                    <a:solidFill>
                      <a:srgbClr val="0000CD"/>
                    </a:solidFill>
                  </a:rPr>
                  <a:t>transverse</a:t>
                </a:r>
                <a:r>
                  <a:rPr lang="en-US" dirty="0"/>
                  <a:t>)</a:t>
                </a:r>
              </a:p>
              <a:p>
                <a:pPr marL="1657350" lvl="3" indent="-285750">
                  <a:buFont typeface="Wingdings" pitchFamily="2" charset="2"/>
                  <a:buChar char="Ø"/>
                </a:pPr>
                <a:r>
                  <a:rPr lang="en-US" dirty="0"/>
                  <a:t>(</a:t>
                </a:r>
                <a:r>
                  <a:rPr lang="en-US" dirty="0">
                    <a:solidFill>
                      <a:srgbClr val="C00000"/>
                    </a:solidFill>
                  </a:rPr>
                  <a:t>1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/</m:t>
                    </m:r>
                    <m:rad>
                      <m:radPr>
                        <m:degHide m:val="on"/>
                        <m:ctrlPr>
                          <a:rPr lang="en-US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</m:rad>
                  </m:oMath>
                </a14:m>
                <a:r>
                  <a:rPr lang="en-US" dirty="0"/>
                  <a:t>, </a:t>
                </a:r>
                <a:r>
                  <a:rPr lang="en-US" dirty="0">
                    <a:solidFill>
                      <a:srgbClr val="0000CD"/>
                    </a:solidFill>
                  </a:rPr>
                  <a:t>15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0000CD"/>
                        </a:solidFill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b="0" i="1" smtClean="0">
                        <a:solidFill>
                          <a:srgbClr val="0000CD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b="0" i="1" smtClean="0">
                        <a:solidFill>
                          <a:srgbClr val="0000CD"/>
                        </a:solidFill>
                        <a:latin typeface="Cambria Math" panose="02040503050406030204" pitchFamily="18" charset="0"/>
                      </a:rPr>
                      <m:t>/</m:t>
                    </m:r>
                    <m:rad>
                      <m:radPr>
                        <m:degHide m:val="on"/>
                        <m:ctrlPr>
                          <a:rPr lang="en-US" b="0" i="1" smtClean="0">
                            <a:solidFill>
                              <a:srgbClr val="0000CD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solidFill>
                              <a:srgbClr val="0000CD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</m:rad>
                  </m:oMath>
                </a14:m>
                <a:r>
                  <a:rPr lang="en-US" dirty="0"/>
                  <a:t>)</a:t>
                </a:r>
              </a:p>
              <a:p>
                <a:pPr marL="1200150" lvl="2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Resolution (longitudinal, </a:t>
                </a:r>
                <a:r>
                  <a:rPr lang="en-US" dirty="0">
                    <a:solidFill>
                      <a:srgbClr val="0000CD"/>
                    </a:solidFill>
                  </a:rPr>
                  <a:t>transverse</a:t>
                </a:r>
                <a:r>
                  <a:rPr lang="en-US" dirty="0"/>
                  <a:t>)</a:t>
                </a:r>
              </a:p>
              <a:p>
                <a:pPr marL="1657350" lvl="3" indent="-285750">
                  <a:buFont typeface="Wingdings" pitchFamily="2" charset="2"/>
                  <a:buChar char="Ø"/>
                </a:pPr>
                <a:r>
                  <a:rPr lang="en-US" dirty="0"/>
                  <a:t>(</a:t>
                </a:r>
                <a:r>
                  <a:rPr lang="en-US" dirty="0">
                    <a:solidFill>
                      <a:srgbClr val="C00000"/>
                    </a:solidFill>
                  </a:rPr>
                  <a:t>500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dirty="0"/>
                  <a:t>, </a:t>
                </a:r>
                <a:r>
                  <a:rPr lang="en-US" dirty="0">
                    <a:solidFill>
                      <a:srgbClr val="0000CD"/>
                    </a:solidFill>
                  </a:rPr>
                  <a:t>200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00CD"/>
                        </a:solidFill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i="1">
                        <a:solidFill>
                          <a:srgbClr val="0000CD"/>
                        </a:solidFill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dirty="0"/>
                  <a:t>)</a:t>
                </a:r>
              </a:p>
              <a:p>
                <a:pPr marL="742950" lvl="1" indent="-285750">
                  <a:buFont typeface="Courier New" panose="02070309020205020404" pitchFamily="49" charset="0"/>
                  <a:buChar char="o"/>
                </a:pPr>
                <a:r>
                  <a:rPr lang="en-US" dirty="0"/>
                  <a:t>Transverse dispersion and resolution need to be updated to match </a:t>
                </a:r>
                <a:r>
                  <a:rPr lang="en-US" dirty="0" err="1"/>
                  <a:t>sPHENIX</a:t>
                </a:r>
                <a:r>
                  <a:rPr lang="en-US" dirty="0"/>
                  <a:t> transverse (dispersion, resolution) </a:t>
                </a:r>
                <a:r>
                  <a:rPr lang="en-US" b="1" dirty="0"/>
                  <a:t>beam test results</a:t>
                </a:r>
                <a:r>
                  <a:rPr lang="en-US" dirty="0"/>
                  <a:t> (</a:t>
                </a:r>
                <a:r>
                  <a:rPr lang="en-US" b="1" dirty="0"/>
                  <a:t>40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𝝁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𝒎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/</m:t>
                    </m:r>
                    <m:rad>
                      <m:radPr>
                        <m:degHide m:val="on"/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𝑫</m:t>
                        </m:r>
                      </m:e>
                    </m:rad>
                  </m:oMath>
                </a14:m>
                <a:r>
                  <a:rPr lang="en-US" b="1" dirty="0"/>
                  <a:t> , 90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𝝁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𝒎</m:t>
                    </m:r>
                  </m:oMath>
                </a14:m>
                <a:r>
                  <a:rPr lang="en-US" dirty="0"/>
                  <a:t>)</a:t>
                </a:r>
              </a:p>
              <a:p>
                <a:pPr marL="1200150" lvl="2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We do find particular sensitivity to the transverse dispersion</a:t>
                </a:r>
              </a:p>
              <a:p>
                <a:pPr marL="742950" lvl="1" indent="-285750">
                  <a:buFont typeface="Courier New" panose="02070309020205020404" pitchFamily="49" charset="0"/>
                  <a:buChar char="o"/>
                </a:pPr>
                <a:r>
                  <a:rPr lang="en-US" dirty="0"/>
                  <a:t>Material budget for TPC and 6 barrel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𝑅𝑊𝑒𝑙𝑙</m:t>
                    </m:r>
                  </m:oMath>
                </a14:m>
                <a:r>
                  <a:rPr lang="en-US" dirty="0"/>
                  <a:t> tracker (ongoing, </a:t>
                </a:r>
                <a:r>
                  <a:rPr lang="en-US" b="1" dirty="0"/>
                  <a:t>not final</a:t>
                </a:r>
                <a:r>
                  <a:rPr lang="en-US" dirty="0"/>
                  <a:t>)</a:t>
                </a:r>
              </a:p>
              <a:p>
                <a:pPr marL="1200150" lvl="2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Reducing readout strip thickness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25 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→∼10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would yield comparable results to central TPC material</a:t>
                </a:r>
              </a:p>
              <a:p>
                <a:pPr marL="1200150" lvl="2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Investigating performance of 5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𝑅𝑊𝑒𝑙𝑙</m:t>
                    </m:r>
                  </m:oMath>
                </a14:m>
                <a:r>
                  <a:rPr lang="en-US" dirty="0"/>
                  <a:t> layer barrel  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735943EE-0C54-774A-8FB9-54346122F8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0671" y="567996"/>
                <a:ext cx="5561931" cy="6238503"/>
              </a:xfrm>
              <a:prstGeom prst="rect">
                <a:avLst/>
              </a:prstGeom>
              <a:blipFill>
                <a:blip r:embed="rId6"/>
                <a:stretch>
                  <a:fillRect l="-685" t="-407" r="-1142" b="-6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16683B36-0900-A54B-91C1-A9189394697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632" y="802419"/>
            <a:ext cx="3161792" cy="232034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22ADAF3-D884-4248-B36A-045796728F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731" y="826760"/>
            <a:ext cx="3084157" cy="2271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22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/>
              <a:t>EIC Detector R&amp;D AC Meeting @ BNL, 1/18/2018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6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71282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TPC R&amp;D @ BNL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0E9997-01AD-4504-B9B0-981361D9EF56}"/>
              </a:ext>
            </a:extLst>
          </p:cNvPr>
          <p:cNvSpPr txBox="1"/>
          <p:nvPr/>
        </p:nvSpPr>
        <p:spPr>
          <a:xfrm>
            <a:off x="102552" y="1066800"/>
            <a:ext cx="5154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C0066"/>
                </a:solidFill>
              </a:rPr>
              <a:t>Cosmic Ray Measurements with TPC Prototype</a:t>
            </a:r>
            <a:endParaRPr lang="en-US" sz="2000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 descr="A close up of a map&#10;&#10;Description automatically generated">
            <a:extLst>
              <a:ext uri="{FF2B5EF4-FFF2-40B4-BE49-F238E27FC236}">
                <a16:creationId xmlns:a16="http://schemas.microsoft.com/office/drawing/2014/main" id="{AFA5789C-C7B9-4F8A-B977-7E5EE38A21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" t="1357" r="1085" b="1613"/>
          <a:stretch/>
        </p:blipFill>
        <p:spPr>
          <a:xfrm>
            <a:off x="9237923" y="1771309"/>
            <a:ext cx="2451789" cy="2472706"/>
          </a:xfrm>
          <a:prstGeom prst="rect">
            <a:avLst/>
          </a:prstGeom>
        </p:spPr>
      </p:pic>
      <p:pic>
        <p:nvPicPr>
          <p:cNvPr id="15" name="Picture 14" descr="A close up of a map&#10;&#10;Description automatically generated">
            <a:extLst>
              <a:ext uri="{FF2B5EF4-FFF2-40B4-BE49-F238E27FC236}">
                <a16:creationId xmlns:a16="http://schemas.microsoft.com/office/drawing/2014/main" id="{F360C29F-2E39-48A5-B37C-840094202B6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" t="1552" r="859" b="1659"/>
          <a:stretch/>
        </p:blipFill>
        <p:spPr>
          <a:xfrm>
            <a:off x="9093373" y="4506265"/>
            <a:ext cx="2562482" cy="1674890"/>
          </a:xfrm>
          <a:prstGeom prst="rect">
            <a:avLst/>
          </a:prstGeom>
        </p:spPr>
      </p:pic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4F631A62-8854-4945-AA2D-DDEDE0C881CD}"/>
              </a:ext>
            </a:extLst>
          </p:cNvPr>
          <p:cNvCxnSpPr>
            <a:cxnSpLocks/>
          </p:cNvCxnSpPr>
          <p:nvPr/>
        </p:nvCxnSpPr>
        <p:spPr>
          <a:xfrm flipV="1">
            <a:off x="8416422" y="3525372"/>
            <a:ext cx="1045207" cy="605291"/>
          </a:xfrm>
          <a:prstGeom prst="straightConnector1">
            <a:avLst/>
          </a:prstGeom>
          <a:ln w="25400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9C9F1040-63F5-4FEA-BFD8-C1804B3C1B12}"/>
              </a:ext>
            </a:extLst>
          </p:cNvPr>
          <p:cNvGrpSpPr/>
          <p:nvPr/>
        </p:nvGrpSpPr>
        <p:grpSpPr>
          <a:xfrm>
            <a:off x="3506007" y="1258800"/>
            <a:ext cx="5302768" cy="5028515"/>
            <a:chOff x="3506007" y="978002"/>
            <a:chExt cx="5302768" cy="5028515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34B5B53A-2332-4D04-A2E3-E51D8C9FCD5E}"/>
                </a:ext>
              </a:extLst>
            </p:cNvPr>
            <p:cNvGrpSpPr/>
            <p:nvPr/>
          </p:nvGrpSpPr>
          <p:grpSpPr>
            <a:xfrm>
              <a:off x="3506007" y="978002"/>
              <a:ext cx="5302768" cy="5028515"/>
              <a:chOff x="513827" y="332680"/>
              <a:chExt cx="6705353" cy="5652585"/>
            </a:xfrm>
          </p:grpSpPr>
          <p:pic>
            <p:nvPicPr>
              <p:cNvPr id="24" name="Picture 23" descr="A screenshot of a cell phone&#10;&#10;Description automatically generated">
                <a:extLst>
                  <a:ext uri="{FF2B5EF4-FFF2-40B4-BE49-F238E27FC236}">
                    <a16:creationId xmlns:a16="http://schemas.microsoft.com/office/drawing/2014/main" id="{2FB90807-B2F9-4C63-B61B-01DB9E8EC66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72" t="2508" r="2786" b="1519"/>
              <a:stretch/>
            </p:blipFill>
            <p:spPr>
              <a:xfrm>
                <a:off x="4291884" y="743249"/>
                <a:ext cx="2507268" cy="5156476"/>
              </a:xfrm>
              <a:prstGeom prst="rect">
                <a:avLst/>
              </a:prstGeom>
            </p:spPr>
          </p:pic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F1D4CE3F-C5D1-477E-8D18-8C8126E97F1E}"/>
                  </a:ext>
                </a:extLst>
              </p:cNvPr>
              <p:cNvGrpSpPr/>
              <p:nvPr/>
            </p:nvGrpSpPr>
            <p:grpSpPr>
              <a:xfrm>
                <a:off x="513827" y="1124664"/>
                <a:ext cx="4039409" cy="4608672"/>
                <a:chOff x="3749020" y="1124664"/>
                <a:chExt cx="4039409" cy="4608672"/>
              </a:xfrm>
            </p:grpSpPr>
            <p:pic>
              <p:nvPicPr>
                <p:cNvPr id="55" name="Picture 8" descr="https://lh3.googleusercontent.com/qINfvDtSYitxym5uTDpLCWl8Dey7iI-P996L6o_lQYdzR1fR3OHu4dN2w0BvXsiqNrhbYPjGi7E52pKAGZNdSGbI2wdDk3LYb__fdR3rYw7rh3xNQRlpXMBv4i0-cP815Fxm-0I3L4wXMHMGi9-oqtPqjEutD2oItLS79Sn5vwm9SZZ1JYrBlFe-b9LfzW3Epgo9Sn3R5ALhBZ1nE2eZf5329HCQgoEwxyw-DQcPS09SShkYtduzVzEo-XekAt3IelYUyDR4Zca_XEcmMrxlSzB-tm8EWAKaZZK8DoZmzBUtsJGRDeLwDwFKpdf1h0UVdGjbR2YKvMNkNXJ9G-h2mYYDrTZ87YWdwa9jVy0NPJrKOEROfKfWIOWBKnPg61scNlFD-4YWrBXE09NCU7mru1mCd-PfypRGQ7oSGHEd9hZte7BbfIbR15U7awERj5Kf8Km96HdixQmiHLLYP_MfbEZrBtb4mnOttZ78sOmdxKAvPgbU3O5JIrkLkY-P-UORnGKVDIf9QTkXez1BAvn6REWaUx1e3RGk55OLPuvV5RNrOX55yAsEX2OyPZlSlRDhdstxG8BDJW-onXl1yhb05aKiot5O5RpRR2FoPQS-wXdpdV83kbkHLP4_ShYjGJB6Zb3E1fuufqY7IzGW6mw=w621-h827-no">
                  <a:extLst>
                    <a:ext uri="{FF2B5EF4-FFF2-40B4-BE49-F238E27FC236}">
                      <a16:creationId xmlns:a16="http://schemas.microsoft.com/office/drawing/2014/main" id="{BD067BBD-CE59-45FB-B880-6C96671F31E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85234" y="1124664"/>
                  <a:ext cx="3455437" cy="460867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F653E729-D0B5-4D47-AF67-688AE9D2E4B8}"/>
                    </a:ext>
                  </a:extLst>
                </p:cNvPr>
                <p:cNvSpPr txBox="1"/>
                <p:nvPr/>
              </p:nvSpPr>
              <p:spPr>
                <a:xfrm>
                  <a:off x="6572553" y="2226159"/>
                  <a:ext cx="885119" cy="4151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highlight>
                        <a:srgbClr val="FFFF00"/>
                      </a:highlight>
                    </a:rPr>
                    <a:t>Tel-2</a:t>
                  </a:r>
                </a:p>
              </p:txBody>
            </p:sp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397B53BB-1389-4D17-A734-B7A932D49746}"/>
                    </a:ext>
                  </a:extLst>
                </p:cNvPr>
                <p:cNvSpPr txBox="1"/>
                <p:nvPr/>
              </p:nvSpPr>
              <p:spPr>
                <a:xfrm>
                  <a:off x="5774906" y="2962074"/>
                  <a:ext cx="2013523" cy="4151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rgbClr val="FF0000"/>
                      </a:solidFill>
                      <a:highlight>
                        <a:srgbClr val="FFFF00"/>
                      </a:highlight>
                    </a:rPr>
                    <a:t>Prototype TPC</a:t>
                  </a:r>
                </a:p>
              </p:txBody>
            </p:sp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3E37D990-41FA-4C9C-AEE8-610275E94C63}"/>
                    </a:ext>
                  </a:extLst>
                </p:cNvPr>
                <p:cNvSpPr txBox="1"/>
                <p:nvPr/>
              </p:nvSpPr>
              <p:spPr>
                <a:xfrm>
                  <a:off x="6561949" y="4485674"/>
                  <a:ext cx="886478" cy="4151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highlight>
                        <a:srgbClr val="FFFF00"/>
                      </a:highlight>
                    </a:rPr>
                    <a:t>Tel-4</a:t>
                  </a:r>
                </a:p>
              </p:txBody>
            </p:sp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282C504B-BBA4-40CF-A306-5B1D179A5C92}"/>
                    </a:ext>
                  </a:extLst>
                </p:cNvPr>
                <p:cNvSpPr txBox="1"/>
                <p:nvPr/>
              </p:nvSpPr>
              <p:spPr>
                <a:xfrm>
                  <a:off x="6556874" y="3935372"/>
                  <a:ext cx="80614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highlight>
                        <a:srgbClr val="FFFF00"/>
                      </a:highlight>
                    </a:rPr>
                    <a:t>Tel-3</a:t>
                  </a:r>
                </a:p>
              </p:txBody>
            </p:sp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4B89AC7E-4653-45E1-9E44-045D2027FE9F}"/>
                    </a:ext>
                  </a:extLst>
                </p:cNvPr>
                <p:cNvSpPr txBox="1"/>
                <p:nvPr/>
              </p:nvSpPr>
              <p:spPr>
                <a:xfrm>
                  <a:off x="3927112" y="1242530"/>
                  <a:ext cx="829960" cy="4151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highlight>
                        <a:srgbClr val="FFFF00"/>
                      </a:highlight>
                    </a:rPr>
                    <a:t>SC-1</a:t>
                  </a:r>
                </a:p>
              </p:txBody>
            </p:sp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F02C1E3E-103A-44C2-B47F-827892A46D7C}"/>
                    </a:ext>
                  </a:extLst>
                </p:cNvPr>
                <p:cNvSpPr txBox="1"/>
                <p:nvPr/>
              </p:nvSpPr>
              <p:spPr>
                <a:xfrm>
                  <a:off x="3927112" y="2103237"/>
                  <a:ext cx="829960" cy="4151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highlight>
                        <a:srgbClr val="FFFF00"/>
                      </a:highlight>
                    </a:rPr>
                    <a:t>SC-2</a:t>
                  </a:r>
                </a:p>
              </p:txBody>
            </p:sp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6C2388A6-B946-49FF-8F48-DA274CD5EE29}"/>
                    </a:ext>
                  </a:extLst>
                </p:cNvPr>
                <p:cNvSpPr txBox="1"/>
                <p:nvPr/>
              </p:nvSpPr>
              <p:spPr>
                <a:xfrm>
                  <a:off x="3749020" y="3568006"/>
                  <a:ext cx="1132689" cy="4151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highlight>
                        <a:srgbClr val="FFFF00"/>
                      </a:highlight>
                    </a:rPr>
                    <a:t>SC-3&amp;4</a:t>
                  </a:r>
                </a:p>
              </p:txBody>
            </p:sp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0263FFC1-0BD5-4670-B1C9-7ACB54E66A2F}"/>
                    </a:ext>
                  </a:extLst>
                </p:cNvPr>
                <p:cNvSpPr txBox="1"/>
                <p:nvPr/>
              </p:nvSpPr>
              <p:spPr>
                <a:xfrm>
                  <a:off x="6561189" y="1542692"/>
                  <a:ext cx="801826" cy="4151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highlight>
                        <a:srgbClr val="FFFF00"/>
                      </a:highlight>
                    </a:rPr>
                    <a:t>Tel-1</a:t>
                  </a:r>
                </a:p>
              </p:txBody>
            </p: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16F14A8E-42A6-4A6C-BAFF-0521E1202EC3}"/>
                  </a:ext>
                </a:extLst>
              </p:cNvPr>
              <p:cNvGrpSpPr/>
              <p:nvPr/>
            </p:nvGrpSpPr>
            <p:grpSpPr>
              <a:xfrm>
                <a:off x="4544840" y="1457608"/>
                <a:ext cx="2218099" cy="3721714"/>
                <a:chOff x="4544840" y="1457608"/>
                <a:chExt cx="2218099" cy="3721714"/>
              </a:xfrm>
            </p:grpSpPr>
            <p:grpSp>
              <p:nvGrpSpPr>
                <p:cNvPr id="35" name="Group 34">
                  <a:extLst>
                    <a:ext uri="{FF2B5EF4-FFF2-40B4-BE49-F238E27FC236}">
                      <a16:creationId xmlns:a16="http://schemas.microsoft.com/office/drawing/2014/main" id="{09EA0830-96EE-43FC-A47B-675E9968D4C5}"/>
                    </a:ext>
                  </a:extLst>
                </p:cNvPr>
                <p:cNvGrpSpPr/>
                <p:nvPr/>
              </p:nvGrpSpPr>
              <p:grpSpPr>
                <a:xfrm>
                  <a:off x="4553893" y="1457608"/>
                  <a:ext cx="2209046" cy="887240"/>
                  <a:chOff x="4553893" y="1457608"/>
                  <a:chExt cx="2209046" cy="887240"/>
                </a:xfrm>
              </p:grpSpPr>
              <p:cxnSp>
                <p:nvCxnSpPr>
                  <p:cNvPr id="51" name="Straight Connector 50">
                    <a:extLst>
                      <a:ext uri="{FF2B5EF4-FFF2-40B4-BE49-F238E27FC236}">
                        <a16:creationId xmlns:a16="http://schemas.microsoft.com/office/drawing/2014/main" id="{4D03B3C3-6C3D-46B2-BC1F-9F30165057C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553893" y="1457608"/>
                    <a:ext cx="1683945" cy="217284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Straight Connector 51">
                    <a:extLst>
                      <a:ext uri="{FF2B5EF4-FFF2-40B4-BE49-F238E27FC236}">
                        <a16:creationId xmlns:a16="http://schemas.microsoft.com/office/drawing/2014/main" id="{2E95FE46-A609-450E-AA8D-4B35B3455C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72000" y="1674892"/>
                    <a:ext cx="506994" cy="669956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Straight Connector 52">
                    <a:extLst>
                      <a:ext uri="{FF2B5EF4-FFF2-40B4-BE49-F238E27FC236}">
                        <a16:creationId xmlns:a16="http://schemas.microsoft.com/office/drawing/2014/main" id="{7B9C03D0-97D4-483E-A001-53EB1B3E67C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097101" y="2136619"/>
                    <a:ext cx="1665838" cy="208229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Straight Connector 53">
                    <a:extLst>
                      <a:ext uri="{FF2B5EF4-FFF2-40B4-BE49-F238E27FC236}">
                        <a16:creationId xmlns:a16="http://schemas.microsoft.com/office/drawing/2014/main" id="{3DED2A76-D391-44BD-B198-35242EEF26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6237838" y="1457608"/>
                    <a:ext cx="525101" cy="688063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94A019F0-FD9E-4412-811C-06E77DD74A37}"/>
                    </a:ext>
                  </a:extLst>
                </p:cNvPr>
                <p:cNvGrpSpPr/>
                <p:nvPr/>
              </p:nvGrpSpPr>
              <p:grpSpPr>
                <a:xfrm>
                  <a:off x="4544840" y="1830342"/>
                  <a:ext cx="2209046" cy="887240"/>
                  <a:chOff x="4553893" y="1457608"/>
                  <a:chExt cx="2209046" cy="887240"/>
                </a:xfrm>
              </p:grpSpPr>
              <p:cxnSp>
                <p:nvCxnSpPr>
                  <p:cNvPr id="47" name="Straight Connector 46">
                    <a:extLst>
                      <a:ext uri="{FF2B5EF4-FFF2-40B4-BE49-F238E27FC236}">
                        <a16:creationId xmlns:a16="http://schemas.microsoft.com/office/drawing/2014/main" id="{39980897-016E-4587-A82D-B452624EF12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553893" y="1457608"/>
                    <a:ext cx="1683945" cy="217284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Straight Connector 47">
                    <a:extLst>
                      <a:ext uri="{FF2B5EF4-FFF2-40B4-BE49-F238E27FC236}">
                        <a16:creationId xmlns:a16="http://schemas.microsoft.com/office/drawing/2014/main" id="{BEEA5771-70F6-4EAA-A85B-775FBC08AA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72000" y="1674892"/>
                    <a:ext cx="506994" cy="669956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Straight Connector 48">
                    <a:extLst>
                      <a:ext uri="{FF2B5EF4-FFF2-40B4-BE49-F238E27FC236}">
                        <a16:creationId xmlns:a16="http://schemas.microsoft.com/office/drawing/2014/main" id="{A828ADEF-1B9F-49AE-A9CF-2262CFBBB46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097101" y="2136619"/>
                    <a:ext cx="1665838" cy="208229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Straight Connector 49">
                    <a:extLst>
                      <a:ext uri="{FF2B5EF4-FFF2-40B4-BE49-F238E27FC236}">
                        <a16:creationId xmlns:a16="http://schemas.microsoft.com/office/drawing/2014/main" id="{A72D00FB-2D0E-48A5-B7E2-F60DAC3F4E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6237838" y="1457608"/>
                    <a:ext cx="525101" cy="688063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7" name="Group 36">
                  <a:extLst>
                    <a:ext uri="{FF2B5EF4-FFF2-40B4-BE49-F238E27FC236}">
                      <a16:creationId xmlns:a16="http://schemas.microsoft.com/office/drawing/2014/main" id="{5D631E9D-FAB8-4B3B-B994-B3D4E702F55D}"/>
                    </a:ext>
                  </a:extLst>
                </p:cNvPr>
                <p:cNvGrpSpPr/>
                <p:nvPr/>
              </p:nvGrpSpPr>
              <p:grpSpPr>
                <a:xfrm>
                  <a:off x="4553893" y="3920888"/>
                  <a:ext cx="2209046" cy="887240"/>
                  <a:chOff x="4553893" y="1457608"/>
                  <a:chExt cx="2209046" cy="887240"/>
                </a:xfrm>
              </p:grpSpPr>
              <p:cxnSp>
                <p:nvCxnSpPr>
                  <p:cNvPr id="43" name="Straight Connector 42">
                    <a:extLst>
                      <a:ext uri="{FF2B5EF4-FFF2-40B4-BE49-F238E27FC236}">
                        <a16:creationId xmlns:a16="http://schemas.microsoft.com/office/drawing/2014/main" id="{AAFE6522-5700-4588-8F85-F4890405A19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553893" y="1457608"/>
                    <a:ext cx="1683945" cy="217284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Straight Connector 43">
                    <a:extLst>
                      <a:ext uri="{FF2B5EF4-FFF2-40B4-BE49-F238E27FC236}">
                        <a16:creationId xmlns:a16="http://schemas.microsoft.com/office/drawing/2014/main" id="{72F28D49-E698-4FE5-B472-AACABB259DD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72000" y="1674892"/>
                    <a:ext cx="506994" cy="669956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Straight Connector 44">
                    <a:extLst>
                      <a:ext uri="{FF2B5EF4-FFF2-40B4-BE49-F238E27FC236}">
                        <a16:creationId xmlns:a16="http://schemas.microsoft.com/office/drawing/2014/main" id="{BA1DD2E3-8EF3-45E8-8772-B68E32AB7E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097101" y="2136619"/>
                    <a:ext cx="1665838" cy="208229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Straight Connector 45">
                    <a:extLst>
                      <a:ext uri="{FF2B5EF4-FFF2-40B4-BE49-F238E27FC236}">
                        <a16:creationId xmlns:a16="http://schemas.microsoft.com/office/drawing/2014/main" id="{D2CE4A34-20CE-4E3F-8004-0F39C197758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6237838" y="1457608"/>
                    <a:ext cx="525101" cy="688063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8" name="Group 37">
                  <a:extLst>
                    <a:ext uri="{FF2B5EF4-FFF2-40B4-BE49-F238E27FC236}">
                      <a16:creationId xmlns:a16="http://schemas.microsoft.com/office/drawing/2014/main" id="{E8089D85-7007-40B4-8304-61EF8B474AD5}"/>
                    </a:ext>
                  </a:extLst>
                </p:cNvPr>
                <p:cNvGrpSpPr/>
                <p:nvPr/>
              </p:nvGrpSpPr>
              <p:grpSpPr>
                <a:xfrm>
                  <a:off x="4553235" y="4292082"/>
                  <a:ext cx="2209046" cy="887240"/>
                  <a:chOff x="4553893" y="1457608"/>
                  <a:chExt cx="2209046" cy="887240"/>
                </a:xfrm>
              </p:grpSpPr>
              <p:cxnSp>
                <p:nvCxnSpPr>
                  <p:cNvPr id="39" name="Straight Connector 38">
                    <a:extLst>
                      <a:ext uri="{FF2B5EF4-FFF2-40B4-BE49-F238E27FC236}">
                        <a16:creationId xmlns:a16="http://schemas.microsoft.com/office/drawing/2014/main" id="{0A1420F9-E9BE-4BEF-AD28-B1EB55B7377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553893" y="1457608"/>
                    <a:ext cx="1683945" cy="217284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Straight Connector 39">
                    <a:extLst>
                      <a:ext uri="{FF2B5EF4-FFF2-40B4-BE49-F238E27FC236}">
                        <a16:creationId xmlns:a16="http://schemas.microsoft.com/office/drawing/2014/main" id="{1C3820D2-6189-43B6-A30E-E33986A337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572000" y="1674892"/>
                    <a:ext cx="506994" cy="669956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Straight Connector 40">
                    <a:extLst>
                      <a:ext uri="{FF2B5EF4-FFF2-40B4-BE49-F238E27FC236}">
                        <a16:creationId xmlns:a16="http://schemas.microsoft.com/office/drawing/2014/main" id="{75DAFABB-3D24-4BFE-88D8-1DAFCDC74D4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097101" y="2136619"/>
                    <a:ext cx="1665838" cy="208229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Straight Connector 41">
                    <a:extLst>
                      <a:ext uri="{FF2B5EF4-FFF2-40B4-BE49-F238E27FC236}">
                        <a16:creationId xmlns:a16="http://schemas.microsoft.com/office/drawing/2014/main" id="{B214F5F2-594A-44E8-8178-6F675409EDB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6237838" y="1457608"/>
                    <a:ext cx="525101" cy="688063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7" name="Straight Arrow Connector 26">
                <a:extLst>
                  <a:ext uri="{FF2B5EF4-FFF2-40B4-BE49-F238E27FC236}">
                    <a16:creationId xmlns:a16="http://schemas.microsoft.com/office/drawing/2014/main" id="{434800D6-6341-4CA7-BF4C-06A42F74C5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958275"/>
                <a:ext cx="131855" cy="5026990"/>
              </a:xfrm>
              <a:prstGeom prst="straightConnector1">
                <a:avLst/>
              </a:prstGeom>
              <a:ln w="9525">
                <a:solidFill>
                  <a:srgbClr val="FF0000"/>
                </a:solidFill>
                <a:prstDash val="dash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Arrow Connector 27">
                <a:extLst>
                  <a:ext uri="{FF2B5EF4-FFF2-40B4-BE49-F238E27FC236}">
                    <a16:creationId xmlns:a16="http://schemas.microsoft.com/office/drawing/2014/main" id="{671B23AE-D9F6-4FC1-BB4C-A9ACDF21A5C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950723" y="1838131"/>
                <a:ext cx="1733244" cy="317367"/>
              </a:xfrm>
              <a:prstGeom prst="straightConnector1">
                <a:avLst/>
              </a:prstGeom>
              <a:ln w="25400">
                <a:solidFill>
                  <a:srgbClr val="C0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Arrow Connector 28">
                <a:extLst>
                  <a:ext uri="{FF2B5EF4-FFF2-40B4-BE49-F238E27FC236}">
                    <a16:creationId xmlns:a16="http://schemas.microsoft.com/office/drawing/2014/main" id="{861CE00E-4E2D-4E74-A9CE-54F8ABD245A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995127" y="2406249"/>
                <a:ext cx="1817639" cy="420928"/>
              </a:xfrm>
              <a:prstGeom prst="straightConnector1">
                <a:avLst/>
              </a:prstGeom>
              <a:ln w="25400">
                <a:solidFill>
                  <a:srgbClr val="C0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Arrow Connector 29">
                <a:extLst>
                  <a:ext uri="{FF2B5EF4-FFF2-40B4-BE49-F238E27FC236}">
                    <a16:creationId xmlns:a16="http://schemas.microsoft.com/office/drawing/2014/main" id="{21FFDAE9-A6BD-455E-A7E8-610973B560F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96991" y="4253594"/>
                <a:ext cx="1759153" cy="291821"/>
              </a:xfrm>
              <a:prstGeom prst="straightConnector1">
                <a:avLst/>
              </a:prstGeom>
              <a:ln w="25400">
                <a:solidFill>
                  <a:srgbClr val="C0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Arrow Connector 30">
                <a:extLst>
                  <a:ext uri="{FF2B5EF4-FFF2-40B4-BE49-F238E27FC236}">
                    <a16:creationId xmlns:a16="http://schemas.microsoft.com/office/drawing/2014/main" id="{3CAD2F01-44FF-43C7-8841-9C13CAC03C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96991" y="4861438"/>
                <a:ext cx="1934913" cy="63115"/>
              </a:xfrm>
              <a:prstGeom prst="straightConnector1">
                <a:avLst/>
              </a:prstGeom>
              <a:ln w="25400">
                <a:solidFill>
                  <a:srgbClr val="C0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Cube 31">
                <a:extLst>
                  <a:ext uri="{FF2B5EF4-FFF2-40B4-BE49-F238E27FC236}">
                    <a16:creationId xmlns:a16="http://schemas.microsoft.com/office/drawing/2014/main" id="{76B4DEF4-BEF0-454E-BF17-9EB5E8F826A7}"/>
                  </a:ext>
                </a:extLst>
              </p:cNvPr>
              <p:cNvSpPr/>
              <p:nvPr/>
            </p:nvSpPr>
            <p:spPr>
              <a:xfrm rot="10800000" flipV="1">
                <a:off x="4118893" y="2443463"/>
                <a:ext cx="3100287" cy="2001389"/>
              </a:xfrm>
              <a:prstGeom prst="cube">
                <a:avLst>
                  <a:gd name="adj" fmla="val 26349"/>
                </a:avLst>
              </a:prstGeom>
              <a:solidFill>
                <a:schemeClr val="accent1">
                  <a:lumMod val="60000"/>
                  <a:lumOff val="40000"/>
                  <a:alpha val="28000"/>
                </a:schemeClr>
              </a:solidFill>
              <a:ln w="25400">
                <a:solidFill>
                  <a:schemeClr val="accent1">
                    <a:lumMod val="75000"/>
                  </a:schemeClr>
                </a:solidFill>
              </a:ln>
              <a:scene3d>
                <a:camera prst="orthographicFront">
                  <a:rot lat="21240000" lon="300000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3" name="Straight Arrow Connector 32">
                <a:extLst>
                  <a:ext uri="{FF2B5EF4-FFF2-40B4-BE49-F238E27FC236}">
                    <a16:creationId xmlns:a16="http://schemas.microsoft.com/office/drawing/2014/main" id="{672A61BD-A1E0-4A40-951F-8EBDE65657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01993" y="3371725"/>
                <a:ext cx="2013521" cy="73086"/>
              </a:xfrm>
              <a:prstGeom prst="straightConnector1">
                <a:avLst/>
              </a:prstGeom>
              <a:ln w="25400">
                <a:solidFill>
                  <a:srgbClr val="C0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6AC8CF7-87AC-4701-8DAB-AABC1E8891C1}"/>
                  </a:ext>
                </a:extLst>
              </p:cNvPr>
              <p:cNvSpPr txBox="1"/>
              <p:nvPr/>
            </p:nvSpPr>
            <p:spPr>
              <a:xfrm>
                <a:off x="4066609" y="332680"/>
                <a:ext cx="2656440" cy="41516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Active Area/Volume</a:t>
                </a:r>
              </a:p>
            </p:txBody>
          </p:sp>
        </p:grp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C20428D3-A847-436E-8BC0-591067CA4636}"/>
                </a:ext>
              </a:extLst>
            </p:cNvPr>
            <p:cNvSpPr txBox="1"/>
            <p:nvPr/>
          </p:nvSpPr>
          <p:spPr>
            <a:xfrm>
              <a:off x="6274421" y="1491859"/>
              <a:ext cx="1328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FF0000"/>
                  </a:solidFill>
                </a:rPr>
                <a:t>Cosmic ray track</a:t>
              </a:r>
            </a:p>
          </p:txBody>
        </p: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B9A2B712-2C51-49BD-B2DA-BAA64A8E7705}"/>
                </a:ext>
              </a:extLst>
            </p:cNvPr>
            <p:cNvCxnSpPr/>
            <p:nvPr/>
          </p:nvCxnSpPr>
          <p:spPr>
            <a:xfrm flipH="1" flipV="1">
              <a:off x="7390701" y="1644242"/>
              <a:ext cx="529834" cy="362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1" name="TextBox 110">
            <a:extLst>
              <a:ext uri="{FF2B5EF4-FFF2-40B4-BE49-F238E27FC236}">
                <a16:creationId xmlns:a16="http://schemas.microsoft.com/office/drawing/2014/main" id="{5333A0CC-31BC-437B-85C3-FE81961EF333}"/>
              </a:ext>
            </a:extLst>
          </p:cNvPr>
          <p:cNvSpPr txBox="1"/>
          <p:nvPr/>
        </p:nvSpPr>
        <p:spPr>
          <a:xfrm>
            <a:off x="0" y="1684774"/>
            <a:ext cx="3470209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Cosmic ray telescope re-assembled at BNL after used at FTBF to measure reference tracks from particle beam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Cosmic ray telescope reconstructed in 4-layer telescope using SRS + APV25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Cosmics also reconstructed in prototype TPC using zigzag readout plane and SAMPA front end electronics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Cosmic rays will be used to characterize TPC response to high energy particles</a:t>
            </a:r>
          </a:p>
          <a:p>
            <a:endParaRPr lang="en-US" dirty="0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CD0009BE-7788-43BC-9397-E6ED897E46AB}"/>
              </a:ext>
            </a:extLst>
          </p:cNvPr>
          <p:cNvSpPr txBox="1"/>
          <p:nvPr/>
        </p:nvSpPr>
        <p:spPr>
          <a:xfrm>
            <a:off x="9064573" y="3700763"/>
            <a:ext cx="853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SAMPA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699DAE1E-ABAE-470E-A507-56DEEBE95D19}"/>
              </a:ext>
            </a:extLst>
          </p:cNvPr>
          <p:cNvSpPr txBox="1"/>
          <p:nvPr/>
        </p:nvSpPr>
        <p:spPr>
          <a:xfrm>
            <a:off x="11146666" y="3195159"/>
            <a:ext cx="814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Zigzag </a:t>
            </a:r>
          </a:p>
          <a:p>
            <a:r>
              <a:rPr lang="en-US" dirty="0"/>
              <a:t>pads</a:t>
            </a:r>
          </a:p>
        </p:txBody>
      </p: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2EA56C1D-EFD1-4413-8AB0-BA44F429C60D}"/>
              </a:ext>
            </a:extLst>
          </p:cNvPr>
          <p:cNvCxnSpPr>
            <a:cxnSpLocks/>
          </p:cNvCxnSpPr>
          <p:nvPr/>
        </p:nvCxnSpPr>
        <p:spPr>
          <a:xfrm>
            <a:off x="9764785" y="4475293"/>
            <a:ext cx="1131815" cy="1812022"/>
          </a:xfrm>
          <a:prstGeom prst="straightConnector1">
            <a:avLst/>
          </a:prstGeom>
          <a:ln w="9525">
            <a:solidFill>
              <a:srgbClr val="FF0000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>
            <a:extLst>
              <a:ext uri="{FF2B5EF4-FFF2-40B4-BE49-F238E27FC236}">
                <a16:creationId xmlns:a16="http://schemas.microsoft.com/office/drawing/2014/main" id="{E0B99CED-C951-465C-82EF-6A4B931060DF}"/>
              </a:ext>
            </a:extLst>
          </p:cNvPr>
          <p:cNvSpPr txBox="1"/>
          <p:nvPr/>
        </p:nvSpPr>
        <p:spPr>
          <a:xfrm>
            <a:off x="8760640" y="4164806"/>
            <a:ext cx="1328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Cosmic ray track</a:t>
            </a:r>
          </a:p>
        </p:txBody>
      </p: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99C0637F-7BF4-4C13-89F0-12802C343749}"/>
              </a:ext>
            </a:extLst>
          </p:cNvPr>
          <p:cNvCxnSpPr>
            <a:cxnSpLocks/>
          </p:cNvCxnSpPr>
          <p:nvPr/>
        </p:nvCxnSpPr>
        <p:spPr>
          <a:xfrm flipH="1" flipV="1">
            <a:off x="9425123" y="4427171"/>
            <a:ext cx="339662" cy="785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Speech Bubble: Oval 123">
            <a:extLst>
              <a:ext uri="{FF2B5EF4-FFF2-40B4-BE49-F238E27FC236}">
                <a16:creationId xmlns:a16="http://schemas.microsoft.com/office/drawing/2014/main" id="{4C1CD157-C9A2-45C2-A0ED-9BF056DA71F3}"/>
              </a:ext>
            </a:extLst>
          </p:cNvPr>
          <p:cNvSpPr/>
          <p:nvPr/>
        </p:nvSpPr>
        <p:spPr>
          <a:xfrm>
            <a:off x="7839257" y="1999091"/>
            <a:ext cx="208741" cy="320191"/>
          </a:xfrm>
          <a:prstGeom prst="wedgeEllipseCallout">
            <a:avLst>
              <a:gd name="adj1" fmla="val 431841"/>
              <a:gd name="adj2" fmla="val -84478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Speech Bubble: Oval 124">
            <a:extLst>
              <a:ext uri="{FF2B5EF4-FFF2-40B4-BE49-F238E27FC236}">
                <a16:creationId xmlns:a16="http://schemas.microsoft.com/office/drawing/2014/main" id="{30D9495A-09DF-4D82-AB24-F6803132033D}"/>
              </a:ext>
            </a:extLst>
          </p:cNvPr>
          <p:cNvSpPr/>
          <p:nvPr/>
        </p:nvSpPr>
        <p:spPr>
          <a:xfrm>
            <a:off x="7839257" y="2463829"/>
            <a:ext cx="208741" cy="320191"/>
          </a:xfrm>
          <a:prstGeom prst="wedgeEllipseCallout">
            <a:avLst>
              <a:gd name="adj1" fmla="val 436404"/>
              <a:gd name="adj2" fmla="val -230244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Speech Bubble: Oval 125">
            <a:extLst>
              <a:ext uri="{FF2B5EF4-FFF2-40B4-BE49-F238E27FC236}">
                <a16:creationId xmlns:a16="http://schemas.microsoft.com/office/drawing/2014/main" id="{B5BFE0E4-0847-488E-833D-D709616B5EC3}"/>
              </a:ext>
            </a:extLst>
          </p:cNvPr>
          <p:cNvSpPr/>
          <p:nvPr/>
        </p:nvSpPr>
        <p:spPr>
          <a:xfrm>
            <a:off x="7897014" y="4215987"/>
            <a:ext cx="208741" cy="320191"/>
          </a:xfrm>
          <a:prstGeom prst="wedgeEllipseCallout">
            <a:avLst>
              <a:gd name="adj1" fmla="val 413590"/>
              <a:gd name="adj2" fmla="val -771656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Speech Bubble: Oval 126">
            <a:extLst>
              <a:ext uri="{FF2B5EF4-FFF2-40B4-BE49-F238E27FC236}">
                <a16:creationId xmlns:a16="http://schemas.microsoft.com/office/drawing/2014/main" id="{2D99E5EB-F8FC-4015-AE54-E46A3C9887EC}"/>
              </a:ext>
            </a:extLst>
          </p:cNvPr>
          <p:cNvSpPr/>
          <p:nvPr/>
        </p:nvSpPr>
        <p:spPr>
          <a:xfrm>
            <a:off x="7897013" y="4606850"/>
            <a:ext cx="208741" cy="320191"/>
          </a:xfrm>
          <a:prstGeom prst="wedgeEllipseCallout">
            <a:avLst>
              <a:gd name="adj1" fmla="val 409026"/>
              <a:gd name="adj2" fmla="val -887671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8EC8A77F-8BF4-47B6-81A3-F6E84411D159}"/>
              </a:ext>
            </a:extLst>
          </p:cNvPr>
          <p:cNvSpPr txBox="1"/>
          <p:nvPr/>
        </p:nvSpPr>
        <p:spPr>
          <a:xfrm>
            <a:off x="8200035" y="1640546"/>
            <a:ext cx="14294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Hits in each layer</a:t>
            </a:r>
          </a:p>
        </p:txBody>
      </p:sp>
    </p:spTree>
    <p:extLst>
      <p:ext uri="{BB962C8B-B14F-4D97-AF65-F5344CB8AC3E}">
        <p14:creationId xmlns:p14="http://schemas.microsoft.com/office/powerpoint/2010/main" val="1314747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1/18/2018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7</a:t>
            </a:fld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533401"/>
          </a:xfrm>
          <a:prstGeom prst="rect">
            <a:avLst/>
          </a:prstGeom>
        </p:spPr>
        <p:txBody>
          <a:bodyPr vert="horz" lIns="91440" tIns="45721" rIns="91440" bIns="4572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TPC R&amp;D @ BNL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0E9997-01AD-4504-B9B0-981361D9EF56}"/>
              </a:ext>
            </a:extLst>
          </p:cNvPr>
          <p:cNvSpPr txBox="1"/>
          <p:nvPr/>
        </p:nvSpPr>
        <p:spPr>
          <a:xfrm>
            <a:off x="179071" y="1034054"/>
            <a:ext cx="4945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C0066"/>
                </a:solidFill>
              </a:rPr>
              <a:t>New Zigzag readout PCB for TPC Prototype</a:t>
            </a:r>
            <a:endParaRPr lang="en-US" sz="2000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927CD0C0-8FE8-4F35-983C-366FE60BAC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919" y="1343028"/>
            <a:ext cx="2751107" cy="2148794"/>
          </a:xfrm>
          <a:prstGeom prst="rect">
            <a:avLst/>
          </a:prstGeom>
        </p:spPr>
      </p:pic>
      <p:sp>
        <p:nvSpPr>
          <p:cNvPr id="67" name="Speech Bubble: Rectangle with Corners Rounded 66">
            <a:extLst>
              <a:ext uri="{FF2B5EF4-FFF2-40B4-BE49-F238E27FC236}">
                <a16:creationId xmlns:a16="http://schemas.microsoft.com/office/drawing/2014/main" id="{65617555-74D9-4FD4-960E-94B7E660D08F}"/>
              </a:ext>
            </a:extLst>
          </p:cNvPr>
          <p:cNvSpPr/>
          <p:nvPr/>
        </p:nvSpPr>
        <p:spPr>
          <a:xfrm>
            <a:off x="9075465" y="3643708"/>
            <a:ext cx="2983057" cy="2523262"/>
          </a:xfrm>
          <a:prstGeom prst="wedgeRoundRectCallout">
            <a:avLst>
              <a:gd name="adj1" fmla="val 699"/>
              <a:gd name="adj2" fmla="val -108084"/>
              <a:gd name="adj3" fmla="val 16667"/>
            </a:avLst>
          </a:prstGeom>
          <a:solidFill>
            <a:sysClr val="window" lastClr="FFFFFF">
              <a:lumMod val="75000"/>
              <a:alpha val="72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F74047D9-4A5C-4DFF-BB86-6C881E5411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5941" y="3643707"/>
            <a:ext cx="2983057" cy="2523263"/>
          </a:xfrm>
          <a:prstGeom prst="roundRect">
            <a:avLst>
              <a:gd name="adj" fmla="val 1974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74527B7-DE1F-44D5-9650-00882EC5AD68}"/>
              </a:ext>
            </a:extLst>
          </p:cNvPr>
          <p:cNvSpPr txBox="1"/>
          <p:nvPr/>
        </p:nvSpPr>
        <p:spPr>
          <a:xfrm>
            <a:off x="0" y="1613383"/>
            <a:ext cx="363425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New zigzag PCB design for TPC based on studies with various MPGD avalanche schemes</a:t>
            </a:r>
          </a:p>
          <a:p>
            <a:pPr lvl="1"/>
            <a:r>
              <a:rPr lang="en-US" sz="1400" i="1" dirty="0"/>
              <a:t>Future TPC R&amp;D will include studies with each of these avalanche modes</a:t>
            </a:r>
          </a:p>
          <a:p>
            <a:pPr lvl="1"/>
            <a:endParaRPr lang="en-US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 The minima of the resolution trend plots indicate the optimal zigzag parameter set: 2mm pitch, 0.5mm period, 50mm gap, and 15% interleaving (</a:t>
            </a:r>
            <a:r>
              <a:rPr lang="en-US" sz="1600" dirty="0" err="1"/>
              <a:t>ie</a:t>
            </a:r>
            <a:r>
              <a:rPr lang="en-US" sz="1600" dirty="0"/>
              <a:t> “stretch”)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The new zigzag pad PCB will be produced by the CERN PCB shop and will utilize a high precision chemical etch technique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9D48E4-0B48-456A-A229-7A4DC75BE393}"/>
              </a:ext>
            </a:extLst>
          </p:cNvPr>
          <p:cNvSpPr txBox="1"/>
          <p:nvPr/>
        </p:nvSpPr>
        <p:spPr>
          <a:xfrm>
            <a:off x="9199180" y="1021866"/>
            <a:ext cx="2716578" cy="33855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Engineering drawing of ZZ PCB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2AB7AF1-4D74-4C4B-AE6B-C4711743A2BA}"/>
              </a:ext>
            </a:extLst>
          </p:cNvPr>
          <p:cNvSpPr txBox="1"/>
          <p:nvPr/>
        </p:nvSpPr>
        <p:spPr>
          <a:xfrm>
            <a:off x="9065941" y="6245423"/>
            <a:ext cx="3021725" cy="30777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dirty="0"/>
              <a:t>Zigzag pattern w/ highlighted pad rows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F1A0CF4-F843-4832-85E2-BCCEA269BEDA}"/>
              </a:ext>
            </a:extLst>
          </p:cNvPr>
          <p:cNvGrpSpPr/>
          <p:nvPr/>
        </p:nvGrpSpPr>
        <p:grpSpPr>
          <a:xfrm>
            <a:off x="3810000" y="1446994"/>
            <a:ext cx="4945343" cy="4877064"/>
            <a:chOff x="3733800" y="1308230"/>
            <a:chExt cx="4945343" cy="4877064"/>
          </a:xfrm>
        </p:grpSpPr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2C0A5B58-B965-4CBA-B8D1-DE4375FEA0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33800" y="1308230"/>
              <a:ext cx="4945343" cy="4877064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5EAC12C-CC9B-414B-813A-283750E6D8AC}"/>
                </a:ext>
              </a:extLst>
            </p:cNvPr>
            <p:cNvSpPr txBox="1"/>
            <p:nvPr/>
          </p:nvSpPr>
          <p:spPr>
            <a:xfrm>
              <a:off x="4419600" y="4423030"/>
              <a:ext cx="123001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Pre-correction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561101DC-C4CA-4BD0-A9A6-ADB69A486213}"/>
                </a:ext>
              </a:extLst>
            </p:cNvPr>
            <p:cNvSpPr txBox="1"/>
            <p:nvPr/>
          </p:nvSpPr>
          <p:spPr>
            <a:xfrm>
              <a:off x="7162800" y="4432547"/>
              <a:ext cx="13406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Post-correction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3532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9E6FFFE-4E2B-4714-9D21-652F9FA3BC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9" y="4161381"/>
            <a:ext cx="3605680" cy="2453406"/>
          </a:xfrm>
          <a:prstGeom prst="rect">
            <a:avLst/>
          </a:prstGeom>
        </p:spPr>
      </p:pic>
      <p:sp>
        <p:nvSpPr>
          <p:cNvPr id="71" name="Speech Bubble: Rectangle with Corners Rounded 70">
            <a:extLst>
              <a:ext uri="{FF2B5EF4-FFF2-40B4-BE49-F238E27FC236}">
                <a16:creationId xmlns:a16="http://schemas.microsoft.com/office/drawing/2014/main" id="{D82FE9DB-15D5-430D-A6D3-00F58C2D18C9}"/>
              </a:ext>
            </a:extLst>
          </p:cNvPr>
          <p:cNvSpPr/>
          <p:nvPr/>
        </p:nvSpPr>
        <p:spPr>
          <a:xfrm>
            <a:off x="3581399" y="800100"/>
            <a:ext cx="3392302" cy="2677634"/>
          </a:xfrm>
          <a:prstGeom prst="wedgeRoundRectCallout">
            <a:avLst>
              <a:gd name="adj1" fmla="val -103294"/>
              <a:gd name="adj2" fmla="val 101600"/>
              <a:gd name="adj3" fmla="val 16667"/>
            </a:avLst>
          </a:prstGeom>
          <a:solidFill>
            <a:schemeClr val="tx2">
              <a:lumMod val="20000"/>
              <a:lumOff val="80000"/>
              <a:alpha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/>
              <a:t>EIC Detector R&amp;D AC Meeting @ BNL, 1/18/2018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8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10092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TPC R&amp;D @ BNL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0E9997-01AD-4504-B9B0-981361D9EF56}"/>
              </a:ext>
            </a:extLst>
          </p:cNvPr>
          <p:cNvSpPr txBox="1"/>
          <p:nvPr/>
        </p:nvSpPr>
        <p:spPr>
          <a:xfrm>
            <a:off x="76200" y="770023"/>
            <a:ext cx="6602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C0066"/>
                </a:solidFill>
              </a:rPr>
              <a:t>Laser Line Reference Tracks</a:t>
            </a:r>
            <a:endParaRPr lang="en-US" sz="2000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1DF38BEE-A7DA-4B09-9959-DB591F15A16D}"/>
              </a:ext>
            </a:extLst>
          </p:cNvPr>
          <p:cNvGrpSpPr/>
          <p:nvPr/>
        </p:nvGrpSpPr>
        <p:grpSpPr>
          <a:xfrm>
            <a:off x="5181600" y="3702539"/>
            <a:ext cx="6628876" cy="2912248"/>
            <a:chOff x="4700752" y="3702539"/>
            <a:chExt cx="6628876" cy="2912248"/>
          </a:xfrm>
        </p:grpSpPr>
        <p:sp>
          <p:nvSpPr>
            <p:cNvPr id="59" name="Speech Bubble: Rectangle with Corners Rounded 58">
              <a:extLst>
                <a:ext uri="{FF2B5EF4-FFF2-40B4-BE49-F238E27FC236}">
                  <a16:creationId xmlns:a16="http://schemas.microsoft.com/office/drawing/2014/main" id="{115C2695-2150-44F9-A49B-5F0067B37A60}"/>
                </a:ext>
              </a:extLst>
            </p:cNvPr>
            <p:cNvSpPr/>
            <p:nvPr/>
          </p:nvSpPr>
          <p:spPr>
            <a:xfrm>
              <a:off x="4700752" y="3702539"/>
              <a:ext cx="6628876" cy="2830937"/>
            </a:xfrm>
            <a:prstGeom prst="wedgeRoundRectCallout">
              <a:avLst>
                <a:gd name="adj1" fmla="val -87459"/>
                <a:gd name="adj2" fmla="val -401"/>
                <a:gd name="adj3" fmla="val 16667"/>
              </a:avLst>
            </a:prstGeom>
            <a:solidFill>
              <a:schemeClr val="tx2">
                <a:lumMod val="20000"/>
                <a:lumOff val="80000"/>
                <a:alpha val="5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BE0C6A2-89C9-44D0-AA45-D48B566A35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4533" b="21872"/>
            <a:stretch/>
          </p:blipFill>
          <p:spPr>
            <a:xfrm>
              <a:off x="4838844" y="3702539"/>
              <a:ext cx="6490784" cy="2912248"/>
            </a:xfrm>
            <a:prstGeom prst="rect">
              <a:avLst/>
            </a:prstGeom>
          </p:spPr>
        </p:pic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7AE58D41-3F58-4B4D-BEDD-B598C4EBD4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9932" y="810621"/>
            <a:ext cx="3392302" cy="26486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94A8742-65EE-4A0B-84B6-936FCF62C0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06823" y="910932"/>
            <a:ext cx="2930465" cy="207729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6CC38D0-230B-4A39-A6E8-C216F913539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49885"/>
          <a:stretch/>
        </p:blipFill>
        <p:spPr>
          <a:xfrm>
            <a:off x="7017999" y="910932"/>
            <a:ext cx="2132474" cy="16346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15B9163F-9279-4297-8799-5EFD0AFC046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186" r="3531" b="56681"/>
          <a:stretch/>
        </p:blipFill>
        <p:spPr>
          <a:xfrm>
            <a:off x="7355886" y="2605463"/>
            <a:ext cx="1368752" cy="1015765"/>
          </a:xfrm>
          <a:prstGeom prst="rect">
            <a:avLst/>
          </a:prstGeom>
        </p:spPr>
      </p:pic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D400CFD1-E622-4425-BC91-A55DCC7814C5}"/>
              </a:ext>
            </a:extLst>
          </p:cNvPr>
          <p:cNvCxnSpPr>
            <a:cxnSpLocks/>
            <a:stCxn id="38" idx="2"/>
          </p:cNvCxnSpPr>
          <p:nvPr/>
        </p:nvCxnSpPr>
        <p:spPr>
          <a:xfrm>
            <a:off x="5296083" y="3459311"/>
            <a:ext cx="208849" cy="8266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2A5B6CE3-4BED-4E7E-9189-43E1CB4256C8}"/>
              </a:ext>
            </a:extLst>
          </p:cNvPr>
          <p:cNvSpPr txBox="1"/>
          <p:nvPr/>
        </p:nvSpPr>
        <p:spPr>
          <a:xfrm>
            <a:off x="9448800" y="2618892"/>
            <a:ext cx="2439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Laser beam in field cage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0C7B574-72DE-498C-A945-933B95A41188}"/>
              </a:ext>
            </a:extLst>
          </p:cNvPr>
          <p:cNvSpPr txBox="1"/>
          <p:nvPr/>
        </p:nvSpPr>
        <p:spPr>
          <a:xfrm>
            <a:off x="12577" y="1309662"/>
            <a:ext cx="363144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Use laser beam to create straight lines of ionization to mimic particle tracks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Tool for characterizing the TPC response with “lines” of ionization that can be controlled, at a relatively high rate in a lab setting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Laser beams are delivered to TPC drift volume for virtually any polar angle</a:t>
            </a:r>
          </a:p>
        </p:txBody>
      </p:sp>
    </p:spTree>
    <p:extLst>
      <p:ext uri="{BB962C8B-B14F-4D97-AF65-F5344CB8AC3E}">
        <p14:creationId xmlns:p14="http://schemas.microsoft.com/office/powerpoint/2010/main" val="2799445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4305300" y="6492875"/>
            <a:ext cx="3581400" cy="365125"/>
          </a:xfrm>
        </p:spPr>
        <p:txBody>
          <a:bodyPr/>
          <a:lstStyle/>
          <a:p>
            <a:r>
              <a:rPr lang="en-US" dirty="0"/>
              <a:t>EIC Detector R&amp;D AC Meeting @ BNL, 1/18/2018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FA2-1743-49AE-A5B7-0839259137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DB0E36C9-3AF3-4F25-819E-BE7B4BF519E9}" type="slidenum">
              <a:rPr lang="en-US" smtClean="0"/>
              <a:t>9</a:t>
            </a:fld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DD7BD2-F8E3-4012-AD92-CB1DC92BA3F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77484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Tracker: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TPC R&amp;D @ BNL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0E9997-01AD-4504-B9B0-981361D9EF56}"/>
              </a:ext>
            </a:extLst>
          </p:cNvPr>
          <p:cNvSpPr txBox="1"/>
          <p:nvPr/>
        </p:nvSpPr>
        <p:spPr>
          <a:xfrm>
            <a:off x="33914" y="777281"/>
            <a:ext cx="3579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C0066"/>
                </a:solidFill>
                <a:cs typeface="Arial" panose="020B0604020202020204" pitchFamily="34" charset="0"/>
              </a:rPr>
              <a:t>Laser Line Reference Tracks</a:t>
            </a: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BAAF733C-55F5-4FDF-9224-E635E42F71A9}"/>
              </a:ext>
            </a:extLst>
          </p:cNvPr>
          <p:cNvGrpSpPr/>
          <p:nvPr/>
        </p:nvGrpSpPr>
        <p:grpSpPr>
          <a:xfrm>
            <a:off x="8024084" y="1602482"/>
            <a:ext cx="3767825" cy="3701704"/>
            <a:chOff x="8024084" y="1602482"/>
            <a:chExt cx="3767825" cy="370170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E052A70-ADEC-4E27-AA15-46FFF56A9F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24084" y="1602482"/>
              <a:ext cx="3767825" cy="3701704"/>
            </a:xfrm>
            <a:prstGeom prst="rect">
              <a:avLst/>
            </a:prstGeom>
          </p:spPr>
        </p:pic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A12F2B2-FC34-4854-AC58-5D6C09D76BC8}"/>
                </a:ext>
              </a:extLst>
            </p:cNvPr>
            <p:cNvCxnSpPr>
              <a:cxnSpLocks/>
            </p:cNvCxnSpPr>
            <p:nvPr/>
          </p:nvCxnSpPr>
          <p:spPr>
            <a:xfrm>
              <a:off x="8839200" y="2027655"/>
              <a:ext cx="2286000" cy="2239545"/>
            </a:xfrm>
            <a:prstGeom prst="line">
              <a:avLst/>
            </a:prstGeom>
            <a:ln w="19050">
              <a:solidFill>
                <a:schemeClr val="accent6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4046BB08-3543-4682-8CF5-917DB99B1415}"/>
              </a:ext>
            </a:extLst>
          </p:cNvPr>
          <p:cNvSpPr txBox="1"/>
          <p:nvPr/>
        </p:nvSpPr>
        <p:spPr>
          <a:xfrm>
            <a:off x="7607005" y="1017707"/>
            <a:ext cx="4540125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TPC hit map of fired pads on the GEM  readout plane for successive time slices, weighted by charge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D0E3907-1B60-4CA1-96B7-DD99AF12E466}"/>
              </a:ext>
            </a:extLst>
          </p:cNvPr>
          <p:cNvSpPr txBox="1"/>
          <p:nvPr/>
        </p:nvSpPr>
        <p:spPr>
          <a:xfrm>
            <a:off x="-10486" y="1177391"/>
            <a:ext cx="4293409" cy="5427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The polar angles of incidence (</a:t>
            </a:r>
            <a:r>
              <a:rPr lang="en-US" sz="1600" dirty="0" err="1">
                <a:latin typeface="Symbol" panose="05050102010706020507" pitchFamily="18" charset="2"/>
              </a:rPr>
              <a:t>q</a:t>
            </a:r>
            <a:r>
              <a:rPr lang="en-US" sz="1600" baseline="-25000" dirty="0" err="1"/>
              <a:t>x</a:t>
            </a:r>
            <a:r>
              <a:rPr lang="en-US" sz="1600" dirty="0"/>
              <a:t> , </a:t>
            </a:r>
            <a:r>
              <a:rPr lang="en-US" sz="1600" dirty="0" err="1">
                <a:latin typeface="Symbol" panose="05050102010706020507" pitchFamily="18" charset="2"/>
              </a:rPr>
              <a:t>q</a:t>
            </a:r>
            <a:r>
              <a:rPr lang="en-US" sz="1600" baseline="-25000" dirty="0" err="1"/>
              <a:t>y</a:t>
            </a:r>
            <a:r>
              <a:rPr lang="en-US" sz="1600" dirty="0"/>
              <a:t>) for the laser beam are controlled externally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The resulting lines of ionization are easily measured in the TPC field cage (must greatly attenuate beam)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Trace molecular impurities in the gas are ionized by a 2-photon absorption process of 266nm/4.7eV photons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Unlike Landau statistics which generate sporadic clusters, the Poisson process of ionization via high intensity light produces a more uniform distribution of ionized charge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Signal from top and bottom pates of the field cage produce large signals at either end of drift volume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Advantages of lasers: controllable beam position, relatively high rate (acceptance not an issue), triggerable pulse, no external detectors necessary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05C65CDB-B58C-4CAE-BE18-3F09BA1E092A}"/>
              </a:ext>
            </a:extLst>
          </p:cNvPr>
          <p:cNvGrpSpPr/>
          <p:nvPr/>
        </p:nvGrpSpPr>
        <p:grpSpPr>
          <a:xfrm>
            <a:off x="4237878" y="1504435"/>
            <a:ext cx="3296899" cy="4874828"/>
            <a:chOff x="4207844" y="1281124"/>
            <a:chExt cx="3296899" cy="487482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243A2ED-14E7-4C46-B87B-5DDFB7CF8D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25491" y="1397113"/>
              <a:ext cx="3266965" cy="234197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551AF4C-BF04-49CE-A4FC-B0D65F5615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07844" y="3792518"/>
              <a:ext cx="3296899" cy="2363434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00F8D47-AEAB-4DFA-868E-69F50A50A589}"/>
                </a:ext>
              </a:extLst>
            </p:cNvPr>
            <p:cNvSpPr txBox="1"/>
            <p:nvPr/>
          </p:nvSpPr>
          <p:spPr>
            <a:xfrm>
              <a:off x="4609430" y="1281124"/>
              <a:ext cx="2590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>
                  <a:solidFill>
                    <a:srgbClr val="FFFF00"/>
                  </a:solidFill>
                </a:rPr>
                <a:t>Cosmics:Landau</a:t>
              </a:r>
              <a:endParaRPr lang="en-US" sz="2800" dirty="0">
                <a:solidFill>
                  <a:srgbClr val="FFFF00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3EDE328-A506-4D09-A10B-C3DA7C232AD3}"/>
                </a:ext>
              </a:extLst>
            </p:cNvPr>
            <p:cNvSpPr txBox="1"/>
            <p:nvPr/>
          </p:nvSpPr>
          <p:spPr>
            <a:xfrm>
              <a:off x="4682374" y="3739081"/>
              <a:ext cx="22389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FFF00"/>
                  </a:solidFill>
                </a:rPr>
                <a:t>Laser: Poisson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F5712FF-A818-4460-B51D-F71668534CA6}"/>
                </a:ext>
              </a:extLst>
            </p:cNvPr>
            <p:cNvSpPr txBox="1"/>
            <p:nvPr/>
          </p:nvSpPr>
          <p:spPr>
            <a:xfrm>
              <a:off x="4668396" y="1784754"/>
              <a:ext cx="18716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FF00"/>
                  </a:solidFill>
                </a:rPr>
                <a:t>Individual clusters</a:t>
              </a: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AC042CBB-B1FA-4702-A18A-95210622AB30}"/>
                </a:ext>
              </a:extLst>
            </p:cNvPr>
            <p:cNvCxnSpPr>
              <a:cxnSpLocks/>
            </p:cNvCxnSpPr>
            <p:nvPr/>
          </p:nvCxnSpPr>
          <p:spPr>
            <a:xfrm>
              <a:off x="4843893" y="2064619"/>
              <a:ext cx="0" cy="149192"/>
            </a:xfrm>
            <a:prstGeom prst="straightConnector1">
              <a:avLst/>
            </a:prstGeom>
            <a:ln w="254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5A6F69F-DE65-4752-9BC8-7450C711C549}"/>
                </a:ext>
              </a:extLst>
            </p:cNvPr>
            <p:cNvSpPr txBox="1"/>
            <p:nvPr/>
          </p:nvSpPr>
          <p:spPr>
            <a:xfrm>
              <a:off x="4630216" y="5378128"/>
              <a:ext cx="16721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FF00"/>
                  </a:solidFill>
                </a:rPr>
                <a:t>~Uniform </a:t>
              </a:r>
              <a:r>
                <a:rPr lang="en-US" dirty="0" err="1">
                  <a:solidFill>
                    <a:srgbClr val="FFFF00"/>
                  </a:solidFill>
                </a:rPr>
                <a:t>dE</a:t>
              </a:r>
              <a:r>
                <a:rPr lang="en-US" dirty="0">
                  <a:solidFill>
                    <a:srgbClr val="FFFF00"/>
                  </a:solidFill>
                </a:rPr>
                <a:t>/dx</a:t>
              </a:r>
            </a:p>
          </p:txBody>
        </p:sp>
        <p:sp>
          <p:nvSpPr>
            <p:cNvPr id="33" name="Left Brace 32">
              <a:extLst>
                <a:ext uri="{FF2B5EF4-FFF2-40B4-BE49-F238E27FC236}">
                  <a16:creationId xmlns:a16="http://schemas.microsoft.com/office/drawing/2014/main" id="{0E69B1EF-90E3-4938-BC78-8AFEADDF524F}"/>
                </a:ext>
              </a:extLst>
            </p:cNvPr>
            <p:cNvSpPr/>
            <p:nvPr/>
          </p:nvSpPr>
          <p:spPr>
            <a:xfrm rot="16200000">
              <a:off x="5304618" y="4910985"/>
              <a:ext cx="307617" cy="686841"/>
            </a:xfrm>
            <a:prstGeom prst="leftBrace">
              <a:avLst/>
            </a:prstGeom>
            <a:ln w="158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5EF17FD7-7DC8-4487-A4A2-3C2ECC2EBE2E}"/>
                </a:ext>
              </a:extLst>
            </p:cNvPr>
            <p:cNvCxnSpPr>
              <a:cxnSpLocks/>
            </p:cNvCxnSpPr>
            <p:nvPr/>
          </p:nvCxnSpPr>
          <p:spPr>
            <a:xfrm>
              <a:off x="4792856" y="2723284"/>
              <a:ext cx="1222933" cy="0"/>
            </a:xfrm>
            <a:prstGeom prst="straightConnector1">
              <a:avLst/>
            </a:prstGeom>
            <a:ln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84F510C-64E2-450C-BEA3-8313084A45A0}"/>
                </a:ext>
              </a:extLst>
            </p:cNvPr>
            <p:cNvSpPr txBox="1"/>
            <p:nvPr/>
          </p:nvSpPr>
          <p:spPr>
            <a:xfrm>
              <a:off x="4750699" y="2713718"/>
              <a:ext cx="126509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FFFF00"/>
                  </a:solidFill>
                </a:rPr>
                <a:t>12.5usec drift time</a:t>
              </a: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5A5D2909-96BE-4A47-9007-D3662DBFA49A}"/>
                </a:ext>
              </a:extLst>
            </p:cNvPr>
            <p:cNvCxnSpPr>
              <a:cxnSpLocks/>
            </p:cNvCxnSpPr>
            <p:nvPr/>
          </p:nvCxnSpPr>
          <p:spPr>
            <a:xfrm>
              <a:off x="5005918" y="2064619"/>
              <a:ext cx="0" cy="149192"/>
            </a:xfrm>
            <a:prstGeom prst="straightConnector1">
              <a:avLst/>
            </a:prstGeom>
            <a:ln w="254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BACAAFEC-88A5-4CE5-8A5B-FD36C49D19A6}"/>
                </a:ext>
              </a:extLst>
            </p:cNvPr>
            <p:cNvCxnSpPr>
              <a:cxnSpLocks/>
            </p:cNvCxnSpPr>
            <p:nvPr/>
          </p:nvCxnSpPr>
          <p:spPr>
            <a:xfrm>
              <a:off x="5437451" y="2064619"/>
              <a:ext cx="0" cy="149192"/>
            </a:xfrm>
            <a:prstGeom prst="straightConnector1">
              <a:avLst/>
            </a:prstGeom>
            <a:ln w="254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4698F8D8-D878-44A3-B9FA-3239F4851D25}"/>
                </a:ext>
              </a:extLst>
            </p:cNvPr>
            <p:cNvCxnSpPr>
              <a:cxnSpLocks/>
            </p:cNvCxnSpPr>
            <p:nvPr/>
          </p:nvCxnSpPr>
          <p:spPr>
            <a:xfrm>
              <a:off x="5637977" y="2064619"/>
              <a:ext cx="0" cy="149192"/>
            </a:xfrm>
            <a:prstGeom prst="straightConnector1">
              <a:avLst/>
            </a:prstGeom>
            <a:ln w="25400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9" name="Picture 78">
            <a:extLst>
              <a:ext uri="{FF2B5EF4-FFF2-40B4-BE49-F238E27FC236}">
                <a16:creationId xmlns:a16="http://schemas.microsoft.com/office/drawing/2014/main" id="{CF9872F9-2D30-48B3-8B09-D497932654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4959" y="4921299"/>
            <a:ext cx="1754958" cy="1472728"/>
          </a:xfrm>
          <a:prstGeom prst="rect">
            <a:avLst/>
          </a:prstGeom>
        </p:spPr>
      </p:pic>
      <p:sp>
        <p:nvSpPr>
          <p:cNvPr id="80" name="TextBox 79">
            <a:extLst>
              <a:ext uri="{FF2B5EF4-FFF2-40B4-BE49-F238E27FC236}">
                <a16:creationId xmlns:a16="http://schemas.microsoft.com/office/drawing/2014/main" id="{C8C674E7-9455-464F-971D-091B75FF9858}"/>
              </a:ext>
            </a:extLst>
          </p:cNvPr>
          <p:cNvSpPr txBox="1"/>
          <p:nvPr/>
        </p:nvSpPr>
        <p:spPr>
          <a:xfrm>
            <a:off x="4328069" y="1017707"/>
            <a:ext cx="3116516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Time profile of preamp/shaper pulse from bottom GEM electrode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EB865A6B-635F-4ABC-89F7-C4847D345DF1}"/>
              </a:ext>
            </a:extLst>
          </p:cNvPr>
          <p:cNvCxnSpPr>
            <a:cxnSpLocks/>
          </p:cNvCxnSpPr>
          <p:nvPr/>
        </p:nvCxnSpPr>
        <p:spPr>
          <a:xfrm flipV="1">
            <a:off x="4041327" y="4939228"/>
            <a:ext cx="1875858" cy="76681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3026DB11-B316-4C24-ACDE-CABE3B2B0048}"/>
              </a:ext>
            </a:extLst>
          </p:cNvPr>
          <p:cNvCxnSpPr>
            <a:cxnSpLocks/>
          </p:cNvCxnSpPr>
          <p:nvPr/>
        </p:nvCxnSpPr>
        <p:spPr>
          <a:xfrm>
            <a:off x="4041327" y="5015909"/>
            <a:ext cx="832600" cy="250353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13703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7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16147</TotalTime>
  <Words>6962</Words>
  <Application>Microsoft Office PowerPoint</Application>
  <PresentationFormat>Widescreen</PresentationFormat>
  <Paragraphs>850</Paragraphs>
  <Slides>51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51</vt:i4>
      </vt:variant>
    </vt:vector>
  </HeadingPairs>
  <TitlesOfParts>
    <vt:vector size="69" baseType="lpstr">
      <vt:lpstr>Arial</vt:lpstr>
      <vt:lpstr>Calibri</vt:lpstr>
      <vt:lpstr>Cambria Math</vt:lpstr>
      <vt:lpstr>Courier New</vt:lpstr>
      <vt:lpstr>Script MT Bold</vt:lpstr>
      <vt:lpstr>Symbol</vt:lpstr>
      <vt:lpstr>Times New Roman</vt:lpstr>
      <vt:lpstr>Wingdings</vt:lpstr>
      <vt:lpstr>Office Theme</vt:lpstr>
      <vt:lpstr>1_Office Theme</vt:lpstr>
      <vt:lpstr>2_Office Theme</vt:lpstr>
      <vt:lpstr>3_Office Theme</vt:lpstr>
      <vt:lpstr>4_Office Theme</vt:lpstr>
      <vt:lpstr>5_Office Theme</vt:lpstr>
      <vt:lpstr>11_Office Theme</vt:lpstr>
      <vt:lpstr>6_Office Theme</vt:lpstr>
      <vt:lpstr>7_Office Theme</vt:lpstr>
      <vt:lpstr>8_Office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kgnanvo</dc:creator>
  <cp:lastModifiedBy>Kondo Gnanvo</cp:lastModifiedBy>
  <cp:revision>2343</cp:revision>
  <dcterms:created xsi:type="dcterms:W3CDTF">2013-04-08T15:33:27Z</dcterms:created>
  <dcterms:modified xsi:type="dcterms:W3CDTF">2020-01-26T17:40:13Z</dcterms:modified>
</cp:coreProperties>
</file>